
<file path=[Content_Types].xml><?xml version="1.0" encoding="utf-8"?>
<Types xmlns="http://schemas.openxmlformats.org/package/2006/content-types">
  <Default Extension="vml" ContentType="application/vnd.openxmlformats-officedocument.vmlDrawing"/>
  <Default Extension="bin" ContentType="application/vnd.openxmlformats-officedocument.oleObject"/>
  <Default Extension="wav" ContentType="audio/x-wav"/>
  <Default Extension="png" ContentType="image/png"/>
  <Default Extension="emf" ContentType="image/x-emf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handoutMasterIdLst>
    <p:handoutMasterId r:id="rId21"/>
  </p:handoutMasterIdLst>
  <p:sldIdLst>
    <p:sldId id="439" r:id="rId3"/>
    <p:sldId id="486" r:id="rId4"/>
    <p:sldId id="487" r:id="rId5"/>
    <p:sldId id="488" r:id="rId6"/>
    <p:sldId id="489" r:id="rId7"/>
    <p:sldId id="501" r:id="rId9"/>
    <p:sldId id="490" r:id="rId10"/>
    <p:sldId id="491" r:id="rId11"/>
    <p:sldId id="492" r:id="rId12"/>
    <p:sldId id="493" r:id="rId13"/>
    <p:sldId id="494" r:id="rId14"/>
    <p:sldId id="545" r:id="rId15"/>
    <p:sldId id="495" r:id="rId16"/>
    <p:sldId id="496" r:id="rId17"/>
    <p:sldId id="497" r:id="rId18"/>
    <p:sldId id="498" r:id="rId19"/>
    <p:sldId id="499" r:id="rId20"/>
  </p:sldIdLst>
  <p:sldSz cx="9144000" cy="6858000" type="screen4x3"/>
  <p:notesSz cx="6797675" cy="9928225"/>
  <p:custDataLst>
    <p:tags r:id="rId25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23" userDrawn="1">
          <p15:clr>
            <a:srgbClr val="A4A3A4"/>
          </p15:clr>
        </p15:guide>
        <p15:guide id="2" pos="50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00"/>
    <a:srgbClr val="0000FF"/>
    <a:srgbClr val="800000"/>
    <a:srgbClr val="FFCC99"/>
    <a:srgbClr val="CC6600"/>
    <a:srgbClr val="009999"/>
    <a:srgbClr val="FF0000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59" autoAdjust="0"/>
    <p:restoredTop sz="94830" autoAdjust="0"/>
  </p:normalViewPr>
  <p:slideViewPr>
    <p:cSldViewPr showGuides="1">
      <p:cViewPr varScale="1">
        <p:scale>
          <a:sx n="85" d="100"/>
          <a:sy n="85" d="100"/>
        </p:scale>
        <p:origin x="1219" y="48"/>
      </p:cViewPr>
      <p:guideLst>
        <p:guide orient="horz" pos="2523"/>
        <p:guide pos="507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0" d="100"/>
          <a:sy n="60" d="100"/>
        </p:scale>
        <p:origin x="-1764" y="-84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gs" Target="tags/tag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5" Type="http://schemas.openxmlformats.org/officeDocument/2006/relationships/image" Target="../media/image8.emf"/><Relationship Id="rId4" Type="http://schemas.openxmlformats.org/officeDocument/2006/relationships/image" Target="../media/image6.emf"/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9" Type="http://schemas.openxmlformats.org/officeDocument/2006/relationships/image" Target="../media/image92.emf"/><Relationship Id="rId8" Type="http://schemas.openxmlformats.org/officeDocument/2006/relationships/image" Target="../media/image91.emf"/><Relationship Id="rId7" Type="http://schemas.openxmlformats.org/officeDocument/2006/relationships/image" Target="../media/image90.emf"/><Relationship Id="rId6" Type="http://schemas.openxmlformats.org/officeDocument/2006/relationships/image" Target="../media/image89.emf"/><Relationship Id="rId5" Type="http://schemas.openxmlformats.org/officeDocument/2006/relationships/image" Target="../media/image88.emf"/><Relationship Id="rId4" Type="http://schemas.openxmlformats.org/officeDocument/2006/relationships/image" Target="../media/image87.emf"/><Relationship Id="rId3" Type="http://schemas.openxmlformats.org/officeDocument/2006/relationships/image" Target="../media/image86.emf"/><Relationship Id="rId2" Type="http://schemas.openxmlformats.org/officeDocument/2006/relationships/image" Target="../media/image85.emf"/><Relationship Id="rId13" Type="http://schemas.openxmlformats.org/officeDocument/2006/relationships/image" Target="../media/image96.emf"/><Relationship Id="rId12" Type="http://schemas.openxmlformats.org/officeDocument/2006/relationships/image" Target="../media/image95.emf"/><Relationship Id="rId11" Type="http://schemas.openxmlformats.org/officeDocument/2006/relationships/image" Target="../media/image94.emf"/><Relationship Id="rId10" Type="http://schemas.openxmlformats.org/officeDocument/2006/relationships/image" Target="../media/image93.emf"/><Relationship Id="rId1" Type="http://schemas.openxmlformats.org/officeDocument/2006/relationships/image" Target="../media/image84.emf"/></Relationships>
</file>

<file path=ppt/drawings/_rels/vmlDrawing11.vml.rels><?xml version="1.0" encoding="UTF-8" standalone="yes"?>
<Relationships xmlns="http://schemas.openxmlformats.org/package/2006/relationships"><Relationship Id="rId6" Type="http://schemas.openxmlformats.org/officeDocument/2006/relationships/image" Target="../media/image103.emf"/><Relationship Id="rId5" Type="http://schemas.openxmlformats.org/officeDocument/2006/relationships/image" Target="../media/image102.emf"/><Relationship Id="rId4" Type="http://schemas.openxmlformats.org/officeDocument/2006/relationships/image" Target="../media/image101.emf"/><Relationship Id="rId3" Type="http://schemas.openxmlformats.org/officeDocument/2006/relationships/image" Target="../media/image100.emf"/><Relationship Id="rId2" Type="http://schemas.openxmlformats.org/officeDocument/2006/relationships/image" Target="../media/image99.emf"/><Relationship Id="rId1" Type="http://schemas.openxmlformats.org/officeDocument/2006/relationships/image" Target="../media/image98.emf"/></Relationships>
</file>

<file path=ppt/drawings/_rels/vmlDrawing12.vml.rels><?xml version="1.0" encoding="UTF-8" standalone="yes"?>
<Relationships xmlns="http://schemas.openxmlformats.org/package/2006/relationships"><Relationship Id="rId9" Type="http://schemas.openxmlformats.org/officeDocument/2006/relationships/image" Target="../media/image112.emf"/><Relationship Id="rId8" Type="http://schemas.openxmlformats.org/officeDocument/2006/relationships/image" Target="../media/image111.emf"/><Relationship Id="rId7" Type="http://schemas.openxmlformats.org/officeDocument/2006/relationships/image" Target="../media/image110.emf"/><Relationship Id="rId6" Type="http://schemas.openxmlformats.org/officeDocument/2006/relationships/image" Target="../media/image109.emf"/><Relationship Id="rId5" Type="http://schemas.openxmlformats.org/officeDocument/2006/relationships/image" Target="../media/image108.emf"/><Relationship Id="rId4" Type="http://schemas.openxmlformats.org/officeDocument/2006/relationships/image" Target="../media/image107.emf"/><Relationship Id="rId3" Type="http://schemas.openxmlformats.org/officeDocument/2006/relationships/image" Target="../media/image106.emf"/><Relationship Id="rId22" Type="http://schemas.openxmlformats.org/officeDocument/2006/relationships/image" Target="../media/image125.emf"/><Relationship Id="rId21" Type="http://schemas.openxmlformats.org/officeDocument/2006/relationships/image" Target="../media/image124.emf"/><Relationship Id="rId20" Type="http://schemas.openxmlformats.org/officeDocument/2006/relationships/image" Target="../media/image123.emf"/><Relationship Id="rId2" Type="http://schemas.openxmlformats.org/officeDocument/2006/relationships/image" Target="../media/image105.emf"/><Relationship Id="rId19" Type="http://schemas.openxmlformats.org/officeDocument/2006/relationships/image" Target="../media/image122.emf"/><Relationship Id="rId18" Type="http://schemas.openxmlformats.org/officeDocument/2006/relationships/image" Target="../media/image121.emf"/><Relationship Id="rId17" Type="http://schemas.openxmlformats.org/officeDocument/2006/relationships/image" Target="../media/image120.emf"/><Relationship Id="rId16" Type="http://schemas.openxmlformats.org/officeDocument/2006/relationships/image" Target="../media/image119.emf"/><Relationship Id="rId15" Type="http://schemas.openxmlformats.org/officeDocument/2006/relationships/image" Target="../media/image118.emf"/><Relationship Id="rId14" Type="http://schemas.openxmlformats.org/officeDocument/2006/relationships/image" Target="../media/image117.emf"/><Relationship Id="rId13" Type="http://schemas.openxmlformats.org/officeDocument/2006/relationships/image" Target="../media/image116.emf"/><Relationship Id="rId12" Type="http://schemas.openxmlformats.org/officeDocument/2006/relationships/image" Target="../media/image115.emf"/><Relationship Id="rId11" Type="http://schemas.openxmlformats.org/officeDocument/2006/relationships/image" Target="../media/image114.emf"/><Relationship Id="rId10" Type="http://schemas.openxmlformats.org/officeDocument/2006/relationships/image" Target="../media/image113.emf"/><Relationship Id="rId1" Type="http://schemas.openxmlformats.org/officeDocument/2006/relationships/image" Target="../media/image104.emf"/></Relationships>
</file>

<file path=ppt/drawings/_rels/vmlDrawing13.vml.rels><?xml version="1.0" encoding="UTF-8" standalone="yes"?>
<Relationships xmlns="http://schemas.openxmlformats.org/package/2006/relationships"><Relationship Id="rId9" Type="http://schemas.openxmlformats.org/officeDocument/2006/relationships/image" Target="../media/image134.emf"/><Relationship Id="rId8" Type="http://schemas.openxmlformats.org/officeDocument/2006/relationships/image" Target="../media/image133.emf"/><Relationship Id="rId7" Type="http://schemas.openxmlformats.org/officeDocument/2006/relationships/image" Target="../media/image132.emf"/><Relationship Id="rId6" Type="http://schemas.openxmlformats.org/officeDocument/2006/relationships/image" Target="../media/image131.emf"/><Relationship Id="rId5" Type="http://schemas.openxmlformats.org/officeDocument/2006/relationships/image" Target="../media/image130.emf"/><Relationship Id="rId4" Type="http://schemas.openxmlformats.org/officeDocument/2006/relationships/image" Target="../media/image129.emf"/><Relationship Id="rId3" Type="http://schemas.openxmlformats.org/officeDocument/2006/relationships/image" Target="../media/image128.emf"/><Relationship Id="rId2" Type="http://schemas.openxmlformats.org/officeDocument/2006/relationships/image" Target="../media/image127.emf"/><Relationship Id="rId10" Type="http://schemas.openxmlformats.org/officeDocument/2006/relationships/image" Target="../media/image135.emf"/><Relationship Id="rId1" Type="http://schemas.openxmlformats.org/officeDocument/2006/relationships/image" Target="../media/image126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9" Type="http://schemas.openxmlformats.org/officeDocument/2006/relationships/image" Target="../media/image20.emf"/><Relationship Id="rId8" Type="http://schemas.openxmlformats.org/officeDocument/2006/relationships/image" Target="../media/image19.emf"/><Relationship Id="rId7" Type="http://schemas.openxmlformats.org/officeDocument/2006/relationships/image" Target="../media/image18.emf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6" Type="http://schemas.openxmlformats.org/officeDocument/2006/relationships/image" Target="../media/image27.emf"/><Relationship Id="rId15" Type="http://schemas.openxmlformats.org/officeDocument/2006/relationships/image" Target="../media/image26.emf"/><Relationship Id="rId14" Type="http://schemas.openxmlformats.org/officeDocument/2006/relationships/image" Target="../media/image25.emf"/><Relationship Id="rId13" Type="http://schemas.openxmlformats.org/officeDocument/2006/relationships/image" Target="../media/image24.emf"/><Relationship Id="rId12" Type="http://schemas.openxmlformats.org/officeDocument/2006/relationships/image" Target="../media/image23.emf"/><Relationship Id="rId11" Type="http://schemas.openxmlformats.org/officeDocument/2006/relationships/image" Target="../media/image22.emf"/><Relationship Id="rId10" Type="http://schemas.openxmlformats.org/officeDocument/2006/relationships/image" Target="../media/image21.emf"/><Relationship Id="rId1" Type="http://schemas.openxmlformats.org/officeDocument/2006/relationships/image" Target="../media/image1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5.vml.rels><?xml version="1.0" encoding="UTF-8" standalone="yes"?>
<Relationships xmlns="http://schemas.openxmlformats.org/package/2006/relationships"><Relationship Id="rId4" Type="http://schemas.openxmlformats.org/officeDocument/2006/relationships/image" Target="../media/image35.emf"/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image" Target="../media/image31.emf"/></Relationships>
</file>

<file path=ppt/drawings/_rels/vmlDrawing6.vml.rels><?xml version="1.0" encoding="UTF-8" standalone="yes"?>
<Relationships xmlns="http://schemas.openxmlformats.org/package/2006/relationships"><Relationship Id="rId5" Type="http://schemas.openxmlformats.org/officeDocument/2006/relationships/image" Target="../media/image44.emf"/><Relationship Id="rId4" Type="http://schemas.openxmlformats.org/officeDocument/2006/relationships/image" Target="../media/image42.emf"/><Relationship Id="rId3" Type="http://schemas.openxmlformats.org/officeDocument/2006/relationships/image" Target="../media/image40.emf"/><Relationship Id="rId2" Type="http://schemas.openxmlformats.org/officeDocument/2006/relationships/image" Target="../media/image38.emf"/><Relationship Id="rId1" Type="http://schemas.openxmlformats.org/officeDocument/2006/relationships/image" Target="../media/image36.emf"/></Relationships>
</file>

<file path=ppt/drawings/_rels/vmlDrawing7.vml.rels><?xml version="1.0" encoding="UTF-8" standalone="yes"?>
<Relationships xmlns="http://schemas.openxmlformats.org/package/2006/relationships"><Relationship Id="rId9" Type="http://schemas.openxmlformats.org/officeDocument/2006/relationships/image" Target="../media/image55.emf"/><Relationship Id="rId8" Type="http://schemas.openxmlformats.org/officeDocument/2006/relationships/image" Target="../media/image54.emf"/><Relationship Id="rId7" Type="http://schemas.openxmlformats.org/officeDocument/2006/relationships/image" Target="../media/image53.emf"/><Relationship Id="rId6" Type="http://schemas.openxmlformats.org/officeDocument/2006/relationships/image" Target="../media/image52.emf"/><Relationship Id="rId5" Type="http://schemas.openxmlformats.org/officeDocument/2006/relationships/image" Target="../media/image51.emf"/><Relationship Id="rId4" Type="http://schemas.openxmlformats.org/officeDocument/2006/relationships/image" Target="../media/image50.emf"/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2" Type="http://schemas.openxmlformats.org/officeDocument/2006/relationships/image" Target="../media/image58.emf"/><Relationship Id="rId11" Type="http://schemas.openxmlformats.org/officeDocument/2006/relationships/image" Target="../media/image57.emf"/><Relationship Id="rId10" Type="http://schemas.openxmlformats.org/officeDocument/2006/relationships/image" Target="../media/image56.emf"/><Relationship Id="rId1" Type="http://schemas.openxmlformats.org/officeDocument/2006/relationships/image" Target="../media/image47.emf"/></Relationships>
</file>

<file path=ppt/drawings/_rels/vmlDrawing8.vml.rels><?xml version="1.0" encoding="UTF-8" standalone="yes"?>
<Relationships xmlns="http://schemas.openxmlformats.org/package/2006/relationships"><Relationship Id="rId9" Type="http://schemas.openxmlformats.org/officeDocument/2006/relationships/image" Target="../media/image67.emf"/><Relationship Id="rId8" Type="http://schemas.openxmlformats.org/officeDocument/2006/relationships/image" Target="../media/image66.emf"/><Relationship Id="rId7" Type="http://schemas.openxmlformats.org/officeDocument/2006/relationships/image" Target="../media/image65.emf"/><Relationship Id="rId6" Type="http://schemas.openxmlformats.org/officeDocument/2006/relationships/image" Target="../media/image64.emf"/><Relationship Id="rId5" Type="http://schemas.openxmlformats.org/officeDocument/2006/relationships/image" Target="../media/image63.emf"/><Relationship Id="rId4" Type="http://schemas.openxmlformats.org/officeDocument/2006/relationships/image" Target="../media/image62.emf"/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2" Type="http://schemas.openxmlformats.org/officeDocument/2006/relationships/image" Target="../media/image70.emf"/><Relationship Id="rId11" Type="http://schemas.openxmlformats.org/officeDocument/2006/relationships/image" Target="../media/image69.emf"/><Relationship Id="rId10" Type="http://schemas.openxmlformats.org/officeDocument/2006/relationships/image" Target="../media/image68.emf"/><Relationship Id="rId1" Type="http://schemas.openxmlformats.org/officeDocument/2006/relationships/image" Target="../media/image59.emf"/></Relationships>
</file>

<file path=ppt/drawings/_rels/vmlDrawing9.vml.rels><?xml version="1.0" encoding="UTF-8" standalone="yes"?>
<Relationships xmlns="http://schemas.openxmlformats.org/package/2006/relationships"><Relationship Id="rId9" Type="http://schemas.openxmlformats.org/officeDocument/2006/relationships/image" Target="../media/image79.emf"/><Relationship Id="rId8" Type="http://schemas.openxmlformats.org/officeDocument/2006/relationships/image" Target="../media/image78.emf"/><Relationship Id="rId7" Type="http://schemas.openxmlformats.org/officeDocument/2006/relationships/image" Target="../media/image77.emf"/><Relationship Id="rId6" Type="http://schemas.openxmlformats.org/officeDocument/2006/relationships/image" Target="../media/image76.emf"/><Relationship Id="rId5" Type="http://schemas.openxmlformats.org/officeDocument/2006/relationships/image" Target="../media/image75.emf"/><Relationship Id="rId4" Type="http://schemas.openxmlformats.org/officeDocument/2006/relationships/image" Target="../media/image74.emf"/><Relationship Id="rId3" Type="http://schemas.openxmlformats.org/officeDocument/2006/relationships/image" Target="../media/image73.emf"/><Relationship Id="rId2" Type="http://schemas.openxmlformats.org/officeDocument/2006/relationships/image" Target="../media/image72.emf"/><Relationship Id="rId11" Type="http://schemas.openxmlformats.org/officeDocument/2006/relationships/image" Target="../media/image81.emf"/><Relationship Id="rId10" Type="http://schemas.openxmlformats.org/officeDocument/2006/relationships/image" Target="../media/image80.emf"/><Relationship Id="rId1" Type="http://schemas.openxmlformats.org/officeDocument/2006/relationships/image" Target="../media/image7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2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5" y="0"/>
            <a:ext cx="2946400" cy="49688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2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1338"/>
            <a:ext cx="2946400" cy="49688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2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5" y="9431338"/>
            <a:ext cx="2946400" cy="49688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37FF4DE6-1985-490C-B7E0-EDBA30F6E0FB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audio1.wav>
</file>

<file path=ppt/media/image1.png>
</file>

<file path=ppt/media/image136.jpeg>
</file>

<file path=ppt/media/image137.jpeg>
</file>

<file path=ppt/media/image29.jpeg>
</file>

<file path=ppt/media/image30.jpeg>
</file>

<file path=ppt/media/image34.jpeg>
</file>

<file path=ppt/media/image37.jpeg>
</file>

<file path=ppt/media/image39.jpeg>
</file>

<file path=ppt/media/image4.png>
</file>

<file path=ppt/media/image41.jpeg>
</file>

<file path=ppt/media/image43.jpeg>
</file>

<file path=ppt/media/image45.jpeg>
</file>

<file path=ppt/media/image46.png>
</file>

<file path=ppt/media/image7.jpeg>
</file>

<file path=ppt/media/image82.jpeg>
</file>

<file path=ppt/media/image83.jpeg>
</file>

<file path=ppt/media/image9.png>
</file>

<file path=ppt/media/image9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688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484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1275" y="0"/>
            <a:ext cx="2946400" cy="496888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7575" y="744538"/>
            <a:ext cx="4962525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84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463" y="4716463"/>
            <a:ext cx="4984750" cy="44672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1484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38"/>
            <a:ext cx="2946400" cy="49688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484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1275" y="9431338"/>
            <a:ext cx="2946400" cy="49688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16216DFA-5E0B-4E3C-A3A7-5CFDC691FED5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 txBox="1">
            <a:spLocks noGrp="1" noChangeArrowheads="1"/>
          </p:cNvSpPr>
          <p:nvPr/>
        </p:nvSpPr>
        <p:spPr bwMode="auto">
          <a:xfrm>
            <a:off x="3849688" y="9429750"/>
            <a:ext cx="2946400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9E1825F6-2991-46C4-BD56-DB4C734C855C}" type="slidenum">
              <a:rPr kumimoji="0" lang="en-US" altLang="zh-CN" b="0">
                <a:latin typeface="Arial" panose="020B0604020202020204" pitchFamily="34" charset="0"/>
              </a:rPr>
            </a:fld>
            <a:endParaRPr kumimoji="0" lang="en-US" altLang="zh-CN" b="0">
              <a:latin typeface="Arial" panose="020B0604020202020204" pitchFamily="34" charset="0"/>
            </a:endParaRPr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 showMasterSp="0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showMasterSp="0">
  <p:cSld name="标题和四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sz="quarter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57200" y="3938588"/>
            <a:ext cx="40386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8200" y="3938588"/>
            <a:ext cx="40386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182F"/>
            </a:gs>
            <a:gs pos="100000">
              <a:srgbClr val="00336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7"/>
          <p:cNvSpPr>
            <a:spLocks noChangeArrowheads="1"/>
          </p:cNvSpPr>
          <p:nvPr/>
        </p:nvSpPr>
        <p:spPr bwMode="auto">
          <a:xfrm>
            <a:off x="-25400" y="0"/>
            <a:ext cx="9204325" cy="6858000"/>
          </a:xfrm>
          <a:prstGeom prst="bevel">
            <a:avLst>
              <a:gd name="adj" fmla="val 1273"/>
            </a:avLst>
          </a:prstGeom>
          <a:solidFill>
            <a:srgbClr val="006699"/>
          </a:solidFill>
          <a:ln w="9525">
            <a:solidFill>
              <a:srgbClr val="006699"/>
            </a:solidFill>
            <a:miter lim="800000"/>
          </a:ln>
        </p:spPr>
        <p:txBody>
          <a:bodyPr wrap="none" anchor="ctr"/>
          <a:lstStyle>
            <a:lvl1pPr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/>
          </a:p>
        </p:txBody>
      </p:sp>
      <p:sp>
        <p:nvSpPr>
          <p:cNvPr id="1027" name="Rectangle 8"/>
          <p:cNvSpPr>
            <a:spLocks noChangeArrowheads="1"/>
          </p:cNvSpPr>
          <p:nvPr/>
        </p:nvSpPr>
        <p:spPr bwMode="auto">
          <a:xfrm>
            <a:off x="250825" y="265113"/>
            <a:ext cx="8626475" cy="6330950"/>
          </a:xfrm>
          <a:prstGeom prst="rect">
            <a:avLst/>
          </a:prstGeom>
          <a:noFill/>
          <a:ln w="12700">
            <a:solidFill>
              <a:srgbClr val="FF0000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anose="02020603050405020304" pitchFamily="18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50.bin"/><Relationship Id="rId8" Type="http://schemas.openxmlformats.org/officeDocument/2006/relationships/image" Target="../media/image62.emf"/><Relationship Id="rId7" Type="http://schemas.openxmlformats.org/officeDocument/2006/relationships/oleObject" Target="../embeddings/oleObject49.bin"/><Relationship Id="rId6" Type="http://schemas.openxmlformats.org/officeDocument/2006/relationships/image" Target="../media/image61.emf"/><Relationship Id="rId5" Type="http://schemas.openxmlformats.org/officeDocument/2006/relationships/oleObject" Target="../embeddings/oleObject48.bin"/><Relationship Id="rId4" Type="http://schemas.openxmlformats.org/officeDocument/2006/relationships/image" Target="../media/image60.emf"/><Relationship Id="rId3" Type="http://schemas.openxmlformats.org/officeDocument/2006/relationships/oleObject" Target="../embeddings/oleObject47.bin"/><Relationship Id="rId26" Type="http://schemas.openxmlformats.org/officeDocument/2006/relationships/vmlDrawing" Target="../drawings/vmlDrawing8.vml"/><Relationship Id="rId25" Type="http://schemas.openxmlformats.org/officeDocument/2006/relationships/slideLayout" Target="../slideLayouts/slideLayout7.xml"/><Relationship Id="rId24" Type="http://schemas.openxmlformats.org/officeDocument/2006/relationships/image" Target="../media/image70.emf"/><Relationship Id="rId23" Type="http://schemas.openxmlformats.org/officeDocument/2006/relationships/oleObject" Target="../embeddings/oleObject57.bin"/><Relationship Id="rId22" Type="http://schemas.openxmlformats.org/officeDocument/2006/relationships/image" Target="../media/image69.emf"/><Relationship Id="rId21" Type="http://schemas.openxmlformats.org/officeDocument/2006/relationships/oleObject" Target="../embeddings/oleObject56.bin"/><Relationship Id="rId20" Type="http://schemas.openxmlformats.org/officeDocument/2006/relationships/image" Target="../media/image68.emf"/><Relationship Id="rId2" Type="http://schemas.openxmlformats.org/officeDocument/2006/relationships/image" Target="../media/image59.emf"/><Relationship Id="rId19" Type="http://schemas.openxmlformats.org/officeDocument/2006/relationships/oleObject" Target="../embeddings/oleObject55.bin"/><Relationship Id="rId18" Type="http://schemas.openxmlformats.org/officeDocument/2006/relationships/image" Target="../media/image67.emf"/><Relationship Id="rId17" Type="http://schemas.openxmlformats.org/officeDocument/2006/relationships/oleObject" Target="../embeddings/oleObject54.bin"/><Relationship Id="rId16" Type="http://schemas.openxmlformats.org/officeDocument/2006/relationships/image" Target="../media/image66.emf"/><Relationship Id="rId15" Type="http://schemas.openxmlformats.org/officeDocument/2006/relationships/oleObject" Target="../embeddings/oleObject53.bin"/><Relationship Id="rId14" Type="http://schemas.openxmlformats.org/officeDocument/2006/relationships/image" Target="../media/image65.emf"/><Relationship Id="rId13" Type="http://schemas.openxmlformats.org/officeDocument/2006/relationships/oleObject" Target="../embeddings/oleObject52.bin"/><Relationship Id="rId12" Type="http://schemas.openxmlformats.org/officeDocument/2006/relationships/image" Target="../media/image64.emf"/><Relationship Id="rId11" Type="http://schemas.openxmlformats.org/officeDocument/2006/relationships/oleObject" Target="../embeddings/oleObject51.bin"/><Relationship Id="rId10" Type="http://schemas.openxmlformats.org/officeDocument/2006/relationships/image" Target="../media/image63.emf"/><Relationship Id="rId1" Type="http://schemas.openxmlformats.org/officeDocument/2006/relationships/oleObject" Target="../embeddings/oleObject46.bin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62.bin"/><Relationship Id="rId8" Type="http://schemas.openxmlformats.org/officeDocument/2006/relationships/image" Target="../media/image74.emf"/><Relationship Id="rId7" Type="http://schemas.openxmlformats.org/officeDocument/2006/relationships/oleObject" Target="../embeddings/oleObject61.bin"/><Relationship Id="rId6" Type="http://schemas.openxmlformats.org/officeDocument/2006/relationships/image" Target="../media/image73.emf"/><Relationship Id="rId5" Type="http://schemas.openxmlformats.org/officeDocument/2006/relationships/oleObject" Target="../embeddings/oleObject60.bin"/><Relationship Id="rId4" Type="http://schemas.openxmlformats.org/officeDocument/2006/relationships/image" Target="../media/image72.emf"/><Relationship Id="rId3" Type="http://schemas.openxmlformats.org/officeDocument/2006/relationships/oleObject" Target="../embeddings/oleObject59.bin"/><Relationship Id="rId24" Type="http://schemas.openxmlformats.org/officeDocument/2006/relationships/vmlDrawing" Target="../drawings/vmlDrawing9.vml"/><Relationship Id="rId23" Type="http://schemas.openxmlformats.org/officeDocument/2006/relationships/slideLayout" Target="../slideLayouts/slideLayout7.xml"/><Relationship Id="rId22" Type="http://schemas.openxmlformats.org/officeDocument/2006/relationships/image" Target="../media/image81.emf"/><Relationship Id="rId21" Type="http://schemas.openxmlformats.org/officeDocument/2006/relationships/oleObject" Target="../embeddings/oleObject68.bin"/><Relationship Id="rId20" Type="http://schemas.openxmlformats.org/officeDocument/2006/relationships/image" Target="../media/image80.emf"/><Relationship Id="rId2" Type="http://schemas.openxmlformats.org/officeDocument/2006/relationships/image" Target="../media/image71.emf"/><Relationship Id="rId19" Type="http://schemas.openxmlformats.org/officeDocument/2006/relationships/oleObject" Target="../embeddings/oleObject67.bin"/><Relationship Id="rId18" Type="http://schemas.openxmlformats.org/officeDocument/2006/relationships/image" Target="../media/image79.emf"/><Relationship Id="rId17" Type="http://schemas.openxmlformats.org/officeDocument/2006/relationships/oleObject" Target="../embeddings/oleObject66.bin"/><Relationship Id="rId16" Type="http://schemas.openxmlformats.org/officeDocument/2006/relationships/image" Target="../media/image78.emf"/><Relationship Id="rId15" Type="http://schemas.openxmlformats.org/officeDocument/2006/relationships/oleObject" Target="../embeddings/oleObject65.bin"/><Relationship Id="rId14" Type="http://schemas.openxmlformats.org/officeDocument/2006/relationships/image" Target="../media/image77.emf"/><Relationship Id="rId13" Type="http://schemas.openxmlformats.org/officeDocument/2006/relationships/oleObject" Target="../embeddings/oleObject64.bin"/><Relationship Id="rId12" Type="http://schemas.openxmlformats.org/officeDocument/2006/relationships/image" Target="../media/image76.emf"/><Relationship Id="rId11" Type="http://schemas.openxmlformats.org/officeDocument/2006/relationships/oleObject" Target="../embeddings/oleObject63.bin"/><Relationship Id="rId10" Type="http://schemas.openxmlformats.org/officeDocument/2006/relationships/image" Target="../media/image75.emf"/><Relationship Id="rId1" Type="http://schemas.openxmlformats.org/officeDocument/2006/relationships/oleObject" Target="../embeddings/oleObject58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3.jpeg"/><Relationship Id="rId1" Type="http://schemas.openxmlformats.org/officeDocument/2006/relationships/image" Target="../media/image82.jpe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73.bin"/><Relationship Id="rId8" Type="http://schemas.openxmlformats.org/officeDocument/2006/relationships/image" Target="../media/image87.emf"/><Relationship Id="rId7" Type="http://schemas.openxmlformats.org/officeDocument/2006/relationships/oleObject" Target="../embeddings/oleObject72.bin"/><Relationship Id="rId6" Type="http://schemas.openxmlformats.org/officeDocument/2006/relationships/image" Target="../media/image86.emf"/><Relationship Id="rId5" Type="http://schemas.openxmlformats.org/officeDocument/2006/relationships/oleObject" Target="../embeddings/oleObject71.bin"/><Relationship Id="rId4" Type="http://schemas.openxmlformats.org/officeDocument/2006/relationships/image" Target="../media/image85.emf"/><Relationship Id="rId3" Type="http://schemas.openxmlformats.org/officeDocument/2006/relationships/oleObject" Target="../embeddings/oleObject70.bin"/><Relationship Id="rId29" Type="http://schemas.openxmlformats.org/officeDocument/2006/relationships/vmlDrawing" Target="../drawings/vmlDrawing10.vml"/><Relationship Id="rId28" Type="http://schemas.openxmlformats.org/officeDocument/2006/relationships/slideLayout" Target="../slideLayouts/slideLayout7.xml"/><Relationship Id="rId27" Type="http://schemas.openxmlformats.org/officeDocument/2006/relationships/image" Target="../media/image97.jpeg"/><Relationship Id="rId26" Type="http://schemas.openxmlformats.org/officeDocument/2006/relationships/image" Target="../media/image96.emf"/><Relationship Id="rId25" Type="http://schemas.openxmlformats.org/officeDocument/2006/relationships/oleObject" Target="../embeddings/oleObject81.bin"/><Relationship Id="rId24" Type="http://schemas.openxmlformats.org/officeDocument/2006/relationships/image" Target="../media/image95.emf"/><Relationship Id="rId23" Type="http://schemas.openxmlformats.org/officeDocument/2006/relationships/oleObject" Target="../embeddings/oleObject80.bin"/><Relationship Id="rId22" Type="http://schemas.openxmlformats.org/officeDocument/2006/relationships/image" Target="../media/image94.emf"/><Relationship Id="rId21" Type="http://schemas.openxmlformats.org/officeDocument/2006/relationships/oleObject" Target="../embeddings/oleObject79.bin"/><Relationship Id="rId20" Type="http://schemas.openxmlformats.org/officeDocument/2006/relationships/image" Target="../media/image93.emf"/><Relationship Id="rId2" Type="http://schemas.openxmlformats.org/officeDocument/2006/relationships/image" Target="../media/image84.emf"/><Relationship Id="rId19" Type="http://schemas.openxmlformats.org/officeDocument/2006/relationships/oleObject" Target="../embeddings/oleObject78.bin"/><Relationship Id="rId18" Type="http://schemas.openxmlformats.org/officeDocument/2006/relationships/image" Target="../media/image92.emf"/><Relationship Id="rId17" Type="http://schemas.openxmlformats.org/officeDocument/2006/relationships/oleObject" Target="../embeddings/oleObject77.bin"/><Relationship Id="rId16" Type="http://schemas.openxmlformats.org/officeDocument/2006/relationships/image" Target="../media/image91.emf"/><Relationship Id="rId15" Type="http://schemas.openxmlformats.org/officeDocument/2006/relationships/oleObject" Target="../embeddings/oleObject76.bin"/><Relationship Id="rId14" Type="http://schemas.openxmlformats.org/officeDocument/2006/relationships/image" Target="../media/image90.emf"/><Relationship Id="rId13" Type="http://schemas.openxmlformats.org/officeDocument/2006/relationships/oleObject" Target="../embeddings/oleObject75.bin"/><Relationship Id="rId12" Type="http://schemas.openxmlformats.org/officeDocument/2006/relationships/image" Target="../media/image89.emf"/><Relationship Id="rId11" Type="http://schemas.openxmlformats.org/officeDocument/2006/relationships/oleObject" Target="../embeddings/oleObject74.bin"/><Relationship Id="rId10" Type="http://schemas.openxmlformats.org/officeDocument/2006/relationships/image" Target="../media/image88.emf"/><Relationship Id="rId1" Type="http://schemas.openxmlformats.org/officeDocument/2006/relationships/oleObject" Target="../embeddings/oleObject69.bin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86.bin"/><Relationship Id="rId8" Type="http://schemas.openxmlformats.org/officeDocument/2006/relationships/image" Target="../media/image101.emf"/><Relationship Id="rId7" Type="http://schemas.openxmlformats.org/officeDocument/2006/relationships/oleObject" Target="../embeddings/oleObject85.bin"/><Relationship Id="rId6" Type="http://schemas.openxmlformats.org/officeDocument/2006/relationships/image" Target="../media/image100.emf"/><Relationship Id="rId5" Type="http://schemas.openxmlformats.org/officeDocument/2006/relationships/oleObject" Target="../embeddings/oleObject84.bin"/><Relationship Id="rId4" Type="http://schemas.openxmlformats.org/officeDocument/2006/relationships/image" Target="../media/image99.emf"/><Relationship Id="rId3" Type="http://schemas.openxmlformats.org/officeDocument/2006/relationships/oleObject" Target="../embeddings/oleObject83.bin"/><Relationship Id="rId2" Type="http://schemas.openxmlformats.org/officeDocument/2006/relationships/image" Target="../media/image98.emf"/><Relationship Id="rId14" Type="http://schemas.openxmlformats.org/officeDocument/2006/relationships/vmlDrawing" Target="../drawings/vmlDrawing11.vml"/><Relationship Id="rId13" Type="http://schemas.openxmlformats.org/officeDocument/2006/relationships/slideLayout" Target="../slideLayouts/slideLayout7.xml"/><Relationship Id="rId12" Type="http://schemas.openxmlformats.org/officeDocument/2006/relationships/image" Target="../media/image103.emf"/><Relationship Id="rId11" Type="http://schemas.openxmlformats.org/officeDocument/2006/relationships/oleObject" Target="../embeddings/oleObject87.bin"/><Relationship Id="rId10" Type="http://schemas.openxmlformats.org/officeDocument/2006/relationships/image" Target="../media/image102.emf"/><Relationship Id="rId1" Type="http://schemas.openxmlformats.org/officeDocument/2006/relationships/oleObject" Target="../embeddings/oleObject82.bin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92.bin"/><Relationship Id="rId8" Type="http://schemas.openxmlformats.org/officeDocument/2006/relationships/image" Target="../media/image107.emf"/><Relationship Id="rId7" Type="http://schemas.openxmlformats.org/officeDocument/2006/relationships/oleObject" Target="../embeddings/oleObject91.bin"/><Relationship Id="rId6" Type="http://schemas.openxmlformats.org/officeDocument/2006/relationships/image" Target="../media/image106.emf"/><Relationship Id="rId5" Type="http://schemas.openxmlformats.org/officeDocument/2006/relationships/oleObject" Target="../embeddings/oleObject90.bin"/><Relationship Id="rId46" Type="http://schemas.openxmlformats.org/officeDocument/2006/relationships/vmlDrawing" Target="../drawings/vmlDrawing12.vml"/><Relationship Id="rId45" Type="http://schemas.openxmlformats.org/officeDocument/2006/relationships/slideLayout" Target="../slideLayouts/slideLayout7.xml"/><Relationship Id="rId44" Type="http://schemas.openxmlformats.org/officeDocument/2006/relationships/image" Target="../media/image125.emf"/><Relationship Id="rId43" Type="http://schemas.openxmlformats.org/officeDocument/2006/relationships/oleObject" Target="../embeddings/oleObject109.bin"/><Relationship Id="rId42" Type="http://schemas.openxmlformats.org/officeDocument/2006/relationships/image" Target="../media/image124.emf"/><Relationship Id="rId41" Type="http://schemas.openxmlformats.org/officeDocument/2006/relationships/oleObject" Target="../embeddings/oleObject108.bin"/><Relationship Id="rId40" Type="http://schemas.openxmlformats.org/officeDocument/2006/relationships/image" Target="../media/image123.emf"/><Relationship Id="rId4" Type="http://schemas.openxmlformats.org/officeDocument/2006/relationships/image" Target="../media/image105.emf"/><Relationship Id="rId39" Type="http://schemas.openxmlformats.org/officeDocument/2006/relationships/oleObject" Target="../embeddings/oleObject107.bin"/><Relationship Id="rId38" Type="http://schemas.openxmlformats.org/officeDocument/2006/relationships/image" Target="../media/image122.emf"/><Relationship Id="rId37" Type="http://schemas.openxmlformats.org/officeDocument/2006/relationships/oleObject" Target="../embeddings/oleObject106.bin"/><Relationship Id="rId36" Type="http://schemas.openxmlformats.org/officeDocument/2006/relationships/image" Target="../media/image121.emf"/><Relationship Id="rId35" Type="http://schemas.openxmlformats.org/officeDocument/2006/relationships/oleObject" Target="../embeddings/oleObject105.bin"/><Relationship Id="rId34" Type="http://schemas.openxmlformats.org/officeDocument/2006/relationships/image" Target="../media/image120.emf"/><Relationship Id="rId33" Type="http://schemas.openxmlformats.org/officeDocument/2006/relationships/oleObject" Target="../embeddings/oleObject104.bin"/><Relationship Id="rId32" Type="http://schemas.openxmlformats.org/officeDocument/2006/relationships/image" Target="../media/image119.emf"/><Relationship Id="rId31" Type="http://schemas.openxmlformats.org/officeDocument/2006/relationships/oleObject" Target="../embeddings/oleObject103.bin"/><Relationship Id="rId30" Type="http://schemas.openxmlformats.org/officeDocument/2006/relationships/image" Target="../media/image118.emf"/><Relationship Id="rId3" Type="http://schemas.openxmlformats.org/officeDocument/2006/relationships/oleObject" Target="../embeddings/oleObject89.bin"/><Relationship Id="rId29" Type="http://schemas.openxmlformats.org/officeDocument/2006/relationships/oleObject" Target="../embeddings/oleObject102.bin"/><Relationship Id="rId28" Type="http://schemas.openxmlformats.org/officeDocument/2006/relationships/image" Target="../media/image117.emf"/><Relationship Id="rId27" Type="http://schemas.openxmlformats.org/officeDocument/2006/relationships/oleObject" Target="../embeddings/oleObject101.bin"/><Relationship Id="rId26" Type="http://schemas.openxmlformats.org/officeDocument/2006/relationships/image" Target="../media/image116.emf"/><Relationship Id="rId25" Type="http://schemas.openxmlformats.org/officeDocument/2006/relationships/oleObject" Target="../embeddings/oleObject100.bin"/><Relationship Id="rId24" Type="http://schemas.openxmlformats.org/officeDocument/2006/relationships/image" Target="../media/image115.emf"/><Relationship Id="rId23" Type="http://schemas.openxmlformats.org/officeDocument/2006/relationships/oleObject" Target="../embeddings/oleObject99.bin"/><Relationship Id="rId22" Type="http://schemas.openxmlformats.org/officeDocument/2006/relationships/image" Target="../media/image114.emf"/><Relationship Id="rId21" Type="http://schemas.openxmlformats.org/officeDocument/2006/relationships/oleObject" Target="../embeddings/oleObject98.bin"/><Relationship Id="rId20" Type="http://schemas.openxmlformats.org/officeDocument/2006/relationships/image" Target="../media/image113.emf"/><Relationship Id="rId2" Type="http://schemas.openxmlformats.org/officeDocument/2006/relationships/image" Target="../media/image104.emf"/><Relationship Id="rId19" Type="http://schemas.openxmlformats.org/officeDocument/2006/relationships/oleObject" Target="../embeddings/oleObject97.bin"/><Relationship Id="rId18" Type="http://schemas.openxmlformats.org/officeDocument/2006/relationships/image" Target="../media/image112.emf"/><Relationship Id="rId17" Type="http://schemas.openxmlformats.org/officeDocument/2006/relationships/oleObject" Target="../embeddings/oleObject96.bin"/><Relationship Id="rId16" Type="http://schemas.openxmlformats.org/officeDocument/2006/relationships/image" Target="../media/image111.emf"/><Relationship Id="rId15" Type="http://schemas.openxmlformats.org/officeDocument/2006/relationships/oleObject" Target="../embeddings/oleObject95.bin"/><Relationship Id="rId14" Type="http://schemas.openxmlformats.org/officeDocument/2006/relationships/image" Target="../media/image110.emf"/><Relationship Id="rId13" Type="http://schemas.openxmlformats.org/officeDocument/2006/relationships/oleObject" Target="../embeddings/oleObject94.bin"/><Relationship Id="rId12" Type="http://schemas.openxmlformats.org/officeDocument/2006/relationships/image" Target="../media/image109.emf"/><Relationship Id="rId11" Type="http://schemas.openxmlformats.org/officeDocument/2006/relationships/oleObject" Target="../embeddings/oleObject93.bin"/><Relationship Id="rId10" Type="http://schemas.openxmlformats.org/officeDocument/2006/relationships/image" Target="../media/image108.emf"/><Relationship Id="rId1" Type="http://schemas.openxmlformats.org/officeDocument/2006/relationships/oleObject" Target="../embeddings/oleObject88.bin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14.bin"/><Relationship Id="rId8" Type="http://schemas.openxmlformats.org/officeDocument/2006/relationships/image" Target="../media/image129.emf"/><Relationship Id="rId7" Type="http://schemas.openxmlformats.org/officeDocument/2006/relationships/oleObject" Target="../embeddings/oleObject113.bin"/><Relationship Id="rId6" Type="http://schemas.openxmlformats.org/officeDocument/2006/relationships/image" Target="../media/image128.emf"/><Relationship Id="rId5" Type="http://schemas.openxmlformats.org/officeDocument/2006/relationships/oleObject" Target="../embeddings/oleObject112.bin"/><Relationship Id="rId4" Type="http://schemas.openxmlformats.org/officeDocument/2006/relationships/image" Target="../media/image127.emf"/><Relationship Id="rId3" Type="http://schemas.openxmlformats.org/officeDocument/2006/relationships/oleObject" Target="../embeddings/oleObject111.bin"/><Relationship Id="rId23" Type="http://schemas.openxmlformats.org/officeDocument/2006/relationships/vmlDrawing" Target="../drawings/vmlDrawing13.vml"/><Relationship Id="rId22" Type="http://schemas.openxmlformats.org/officeDocument/2006/relationships/slideLayout" Target="../slideLayouts/slideLayout7.xml"/><Relationship Id="rId21" Type="http://schemas.openxmlformats.org/officeDocument/2006/relationships/image" Target="../media/image136.jpeg"/><Relationship Id="rId20" Type="http://schemas.openxmlformats.org/officeDocument/2006/relationships/image" Target="../media/image135.emf"/><Relationship Id="rId2" Type="http://schemas.openxmlformats.org/officeDocument/2006/relationships/image" Target="../media/image126.emf"/><Relationship Id="rId19" Type="http://schemas.openxmlformats.org/officeDocument/2006/relationships/oleObject" Target="../embeddings/oleObject119.bin"/><Relationship Id="rId18" Type="http://schemas.openxmlformats.org/officeDocument/2006/relationships/image" Target="../media/image134.emf"/><Relationship Id="rId17" Type="http://schemas.openxmlformats.org/officeDocument/2006/relationships/oleObject" Target="../embeddings/oleObject118.bin"/><Relationship Id="rId16" Type="http://schemas.openxmlformats.org/officeDocument/2006/relationships/image" Target="../media/image133.emf"/><Relationship Id="rId15" Type="http://schemas.openxmlformats.org/officeDocument/2006/relationships/oleObject" Target="../embeddings/oleObject117.bin"/><Relationship Id="rId14" Type="http://schemas.openxmlformats.org/officeDocument/2006/relationships/image" Target="../media/image132.emf"/><Relationship Id="rId13" Type="http://schemas.openxmlformats.org/officeDocument/2006/relationships/oleObject" Target="../embeddings/oleObject116.bin"/><Relationship Id="rId12" Type="http://schemas.openxmlformats.org/officeDocument/2006/relationships/image" Target="../media/image131.emf"/><Relationship Id="rId11" Type="http://schemas.openxmlformats.org/officeDocument/2006/relationships/oleObject" Target="../embeddings/oleObject115.bin"/><Relationship Id="rId10" Type="http://schemas.openxmlformats.org/officeDocument/2006/relationships/image" Target="../media/image130.emf"/><Relationship Id="rId1" Type="http://schemas.openxmlformats.org/officeDocument/2006/relationships/oleObject" Target="../embeddings/oleObject110.bin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audio" Target="../media/audio1.wav"/><Relationship Id="rId2" Type="http://schemas.openxmlformats.org/officeDocument/2006/relationships/image" Target="../media/image97.jpeg"/><Relationship Id="rId1" Type="http://schemas.openxmlformats.org/officeDocument/2006/relationships/image" Target="../media/image137.jpe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emf"/><Relationship Id="rId8" Type="http://schemas.openxmlformats.org/officeDocument/2006/relationships/oleObject" Target="../embeddings/oleObject4.bin"/><Relationship Id="rId7" Type="http://schemas.openxmlformats.org/officeDocument/2006/relationships/image" Target="../media/image5.emf"/><Relationship Id="rId6" Type="http://schemas.openxmlformats.org/officeDocument/2006/relationships/oleObject" Target="../embeddings/oleObject3.bin"/><Relationship Id="rId5" Type="http://schemas.openxmlformats.org/officeDocument/2006/relationships/image" Target="../media/image4.png"/><Relationship Id="rId4" Type="http://schemas.openxmlformats.org/officeDocument/2006/relationships/image" Target="../media/image3.emf"/><Relationship Id="rId3" Type="http://schemas.openxmlformats.org/officeDocument/2006/relationships/oleObject" Target="../embeddings/oleObject2.bin"/><Relationship Id="rId2" Type="http://schemas.openxmlformats.org/officeDocument/2006/relationships/image" Target="../media/image2.emf"/><Relationship Id="rId14" Type="http://schemas.openxmlformats.org/officeDocument/2006/relationships/vmlDrawing" Target="../drawings/vmlDrawing1.vml"/><Relationship Id="rId13" Type="http://schemas.openxmlformats.org/officeDocument/2006/relationships/slideLayout" Target="../slideLayouts/slideLayout7.xml"/><Relationship Id="rId12" Type="http://schemas.openxmlformats.org/officeDocument/2006/relationships/image" Target="../media/image8.emf"/><Relationship Id="rId11" Type="http://schemas.openxmlformats.org/officeDocument/2006/relationships/oleObject" Target="../embeddings/oleObject5.bin"/><Relationship Id="rId10" Type="http://schemas.openxmlformats.org/officeDocument/2006/relationships/image" Target="../media/image7.jpeg"/><Relationship Id="rId1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vmlDrawing" Target="../drawings/vmlDrawing2.v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7.bin"/><Relationship Id="rId3" Type="http://schemas.openxmlformats.org/officeDocument/2006/relationships/image" Target="../media/image10.emf"/><Relationship Id="rId2" Type="http://schemas.openxmlformats.org/officeDocument/2006/relationships/oleObject" Target="../embeddings/oleObject6.bin"/><Relationship Id="rId1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2.bin"/><Relationship Id="rId8" Type="http://schemas.openxmlformats.org/officeDocument/2006/relationships/image" Target="../media/image15.emf"/><Relationship Id="rId7" Type="http://schemas.openxmlformats.org/officeDocument/2006/relationships/oleObject" Target="../embeddings/oleObject11.bin"/><Relationship Id="rId6" Type="http://schemas.openxmlformats.org/officeDocument/2006/relationships/image" Target="../media/image14.e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13.emf"/><Relationship Id="rId34" Type="http://schemas.openxmlformats.org/officeDocument/2006/relationships/vmlDrawing" Target="../drawings/vmlDrawing3.vml"/><Relationship Id="rId33" Type="http://schemas.openxmlformats.org/officeDocument/2006/relationships/slideLayout" Target="../slideLayouts/slideLayout7.xml"/><Relationship Id="rId32" Type="http://schemas.openxmlformats.org/officeDocument/2006/relationships/image" Target="../media/image27.emf"/><Relationship Id="rId31" Type="http://schemas.openxmlformats.org/officeDocument/2006/relationships/oleObject" Target="../embeddings/oleObject23.bin"/><Relationship Id="rId30" Type="http://schemas.openxmlformats.org/officeDocument/2006/relationships/image" Target="../media/image26.emf"/><Relationship Id="rId3" Type="http://schemas.openxmlformats.org/officeDocument/2006/relationships/oleObject" Target="../embeddings/oleObject9.bin"/><Relationship Id="rId29" Type="http://schemas.openxmlformats.org/officeDocument/2006/relationships/oleObject" Target="../embeddings/oleObject22.bin"/><Relationship Id="rId28" Type="http://schemas.openxmlformats.org/officeDocument/2006/relationships/image" Target="../media/image25.emf"/><Relationship Id="rId27" Type="http://schemas.openxmlformats.org/officeDocument/2006/relationships/oleObject" Target="../embeddings/oleObject21.bin"/><Relationship Id="rId26" Type="http://schemas.openxmlformats.org/officeDocument/2006/relationships/image" Target="../media/image24.emf"/><Relationship Id="rId25" Type="http://schemas.openxmlformats.org/officeDocument/2006/relationships/oleObject" Target="../embeddings/oleObject20.bin"/><Relationship Id="rId24" Type="http://schemas.openxmlformats.org/officeDocument/2006/relationships/image" Target="../media/image23.emf"/><Relationship Id="rId23" Type="http://schemas.openxmlformats.org/officeDocument/2006/relationships/oleObject" Target="../embeddings/oleObject19.bin"/><Relationship Id="rId22" Type="http://schemas.openxmlformats.org/officeDocument/2006/relationships/image" Target="../media/image22.emf"/><Relationship Id="rId21" Type="http://schemas.openxmlformats.org/officeDocument/2006/relationships/oleObject" Target="../embeddings/oleObject18.bin"/><Relationship Id="rId20" Type="http://schemas.openxmlformats.org/officeDocument/2006/relationships/image" Target="../media/image21.emf"/><Relationship Id="rId2" Type="http://schemas.openxmlformats.org/officeDocument/2006/relationships/image" Target="../media/image12.emf"/><Relationship Id="rId19" Type="http://schemas.openxmlformats.org/officeDocument/2006/relationships/oleObject" Target="../embeddings/oleObject17.bin"/><Relationship Id="rId18" Type="http://schemas.openxmlformats.org/officeDocument/2006/relationships/image" Target="../media/image20.emf"/><Relationship Id="rId17" Type="http://schemas.openxmlformats.org/officeDocument/2006/relationships/oleObject" Target="../embeddings/oleObject16.bin"/><Relationship Id="rId16" Type="http://schemas.openxmlformats.org/officeDocument/2006/relationships/image" Target="../media/image19.emf"/><Relationship Id="rId15" Type="http://schemas.openxmlformats.org/officeDocument/2006/relationships/oleObject" Target="../embeddings/oleObject15.bin"/><Relationship Id="rId14" Type="http://schemas.openxmlformats.org/officeDocument/2006/relationships/image" Target="../media/image18.emf"/><Relationship Id="rId13" Type="http://schemas.openxmlformats.org/officeDocument/2006/relationships/oleObject" Target="../embeddings/oleObject14.bin"/><Relationship Id="rId12" Type="http://schemas.openxmlformats.org/officeDocument/2006/relationships/image" Target="../media/image17.emf"/><Relationship Id="rId11" Type="http://schemas.openxmlformats.org/officeDocument/2006/relationships/oleObject" Target="../embeddings/oleObject13.bin"/><Relationship Id="rId10" Type="http://schemas.openxmlformats.org/officeDocument/2006/relationships/image" Target="../media/image16.emf"/><Relationship Id="rId1" Type="http://schemas.openxmlformats.org/officeDocument/2006/relationships/oleObject" Target="../embeddings/oleObject8.bin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vmlDrawing" Target="../drawings/vmlDrawing4.v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0.jpeg"/><Relationship Id="rId3" Type="http://schemas.openxmlformats.org/officeDocument/2006/relationships/image" Target="../media/image29.jpeg"/><Relationship Id="rId2" Type="http://schemas.openxmlformats.org/officeDocument/2006/relationships/image" Target="../media/image28.emf"/><Relationship Id="rId1" Type="http://schemas.openxmlformats.org/officeDocument/2006/relationships/oleObject" Target="../embeddings/oleObject24.bin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35.emf"/><Relationship Id="rId8" Type="http://schemas.openxmlformats.org/officeDocument/2006/relationships/oleObject" Target="../embeddings/oleObject28.bin"/><Relationship Id="rId7" Type="http://schemas.openxmlformats.org/officeDocument/2006/relationships/image" Target="../media/image34.jpeg"/><Relationship Id="rId6" Type="http://schemas.openxmlformats.org/officeDocument/2006/relationships/image" Target="../media/image33.emf"/><Relationship Id="rId5" Type="http://schemas.openxmlformats.org/officeDocument/2006/relationships/oleObject" Target="../embeddings/oleObject27.bin"/><Relationship Id="rId4" Type="http://schemas.openxmlformats.org/officeDocument/2006/relationships/image" Target="../media/image32.emf"/><Relationship Id="rId3" Type="http://schemas.openxmlformats.org/officeDocument/2006/relationships/oleObject" Target="../embeddings/oleObject26.bin"/><Relationship Id="rId2" Type="http://schemas.openxmlformats.org/officeDocument/2006/relationships/image" Target="../media/image31.emf"/><Relationship Id="rId13" Type="http://schemas.openxmlformats.org/officeDocument/2006/relationships/vmlDrawing" Target="../drawings/vmlDrawing5.vml"/><Relationship Id="rId12" Type="http://schemas.openxmlformats.org/officeDocument/2006/relationships/slideLayout" Target="../slideLayouts/slideLayout7.xml"/><Relationship Id="rId11" Type="http://schemas.openxmlformats.org/officeDocument/2006/relationships/hyperlink" Target="&#32032;&#26448;/&#24178;&#28041;&#20202;&#65288;&#30456;&#24178;&#38271;&#24230;&#65289;.swf" TargetMode="External"/><Relationship Id="rId10" Type="http://schemas.openxmlformats.org/officeDocument/2006/relationships/hyperlink" Target="../&#26032;&#24314;&#25991;&#20214;&#22841;/&#22522;&#26412;&#35838;&#20214;/&#31532;14&#31456;/&#21160;&#30011;/&#24377;&#31783;&#25391;&#23376;1(&#21147;&#30340;&#21464;&#21270;&#65289;.swf" TargetMode="External"/><Relationship Id="rId1" Type="http://schemas.openxmlformats.org/officeDocument/2006/relationships/oleObject" Target="../embeddings/oleObject25.bin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1.jpeg"/><Relationship Id="rId8" Type="http://schemas.openxmlformats.org/officeDocument/2006/relationships/image" Target="../media/image40.emf"/><Relationship Id="rId7" Type="http://schemas.openxmlformats.org/officeDocument/2006/relationships/oleObject" Target="../embeddings/oleObject31.bin"/><Relationship Id="rId6" Type="http://schemas.openxmlformats.org/officeDocument/2006/relationships/image" Target="../media/image39.jpeg"/><Relationship Id="rId5" Type="http://schemas.openxmlformats.org/officeDocument/2006/relationships/image" Target="../media/image38.emf"/><Relationship Id="rId4" Type="http://schemas.openxmlformats.org/officeDocument/2006/relationships/oleObject" Target="../embeddings/oleObject30.bin"/><Relationship Id="rId3" Type="http://schemas.openxmlformats.org/officeDocument/2006/relationships/image" Target="../media/image37.jpeg"/><Relationship Id="rId2" Type="http://schemas.openxmlformats.org/officeDocument/2006/relationships/image" Target="../media/image36.emf"/><Relationship Id="rId17" Type="http://schemas.openxmlformats.org/officeDocument/2006/relationships/vmlDrawing" Target="../drawings/vmlDrawing6.vml"/><Relationship Id="rId16" Type="http://schemas.openxmlformats.org/officeDocument/2006/relationships/slideLayout" Target="../slideLayouts/slideLayout7.xml"/><Relationship Id="rId15" Type="http://schemas.openxmlformats.org/officeDocument/2006/relationships/image" Target="../media/image45.jpeg"/><Relationship Id="rId14" Type="http://schemas.openxmlformats.org/officeDocument/2006/relationships/image" Target="../media/image44.emf"/><Relationship Id="rId13" Type="http://schemas.openxmlformats.org/officeDocument/2006/relationships/oleObject" Target="../embeddings/oleObject33.bin"/><Relationship Id="rId12" Type="http://schemas.openxmlformats.org/officeDocument/2006/relationships/image" Target="../media/image43.jpeg"/><Relationship Id="rId11" Type="http://schemas.openxmlformats.org/officeDocument/2006/relationships/image" Target="../media/image42.emf"/><Relationship Id="rId10" Type="http://schemas.openxmlformats.org/officeDocument/2006/relationships/oleObject" Target="../embeddings/oleObject32.bin"/><Relationship Id="rId1" Type="http://schemas.openxmlformats.org/officeDocument/2006/relationships/oleObject" Target="../embeddings/oleObject29.bin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6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38.bin"/><Relationship Id="rId8" Type="http://schemas.openxmlformats.org/officeDocument/2006/relationships/image" Target="../media/image50.emf"/><Relationship Id="rId7" Type="http://schemas.openxmlformats.org/officeDocument/2006/relationships/oleObject" Target="../embeddings/oleObject37.bin"/><Relationship Id="rId6" Type="http://schemas.openxmlformats.org/officeDocument/2006/relationships/image" Target="../media/image49.emf"/><Relationship Id="rId5" Type="http://schemas.openxmlformats.org/officeDocument/2006/relationships/oleObject" Target="../embeddings/oleObject36.bin"/><Relationship Id="rId4" Type="http://schemas.openxmlformats.org/officeDocument/2006/relationships/image" Target="../media/image48.emf"/><Relationship Id="rId3" Type="http://schemas.openxmlformats.org/officeDocument/2006/relationships/oleObject" Target="../embeddings/oleObject35.bin"/><Relationship Id="rId26" Type="http://schemas.openxmlformats.org/officeDocument/2006/relationships/vmlDrawing" Target="../drawings/vmlDrawing7.vml"/><Relationship Id="rId25" Type="http://schemas.openxmlformats.org/officeDocument/2006/relationships/slideLayout" Target="../slideLayouts/slideLayout2.xml"/><Relationship Id="rId24" Type="http://schemas.openxmlformats.org/officeDocument/2006/relationships/image" Target="../media/image58.emf"/><Relationship Id="rId23" Type="http://schemas.openxmlformats.org/officeDocument/2006/relationships/oleObject" Target="../embeddings/oleObject45.bin"/><Relationship Id="rId22" Type="http://schemas.openxmlformats.org/officeDocument/2006/relationships/image" Target="../media/image57.emf"/><Relationship Id="rId21" Type="http://schemas.openxmlformats.org/officeDocument/2006/relationships/oleObject" Target="../embeddings/oleObject44.bin"/><Relationship Id="rId20" Type="http://schemas.openxmlformats.org/officeDocument/2006/relationships/image" Target="../media/image56.emf"/><Relationship Id="rId2" Type="http://schemas.openxmlformats.org/officeDocument/2006/relationships/image" Target="../media/image47.emf"/><Relationship Id="rId19" Type="http://schemas.openxmlformats.org/officeDocument/2006/relationships/oleObject" Target="../embeddings/oleObject43.bin"/><Relationship Id="rId18" Type="http://schemas.openxmlformats.org/officeDocument/2006/relationships/image" Target="../media/image55.emf"/><Relationship Id="rId17" Type="http://schemas.openxmlformats.org/officeDocument/2006/relationships/oleObject" Target="../embeddings/oleObject42.bin"/><Relationship Id="rId16" Type="http://schemas.openxmlformats.org/officeDocument/2006/relationships/image" Target="../media/image54.emf"/><Relationship Id="rId15" Type="http://schemas.openxmlformats.org/officeDocument/2006/relationships/oleObject" Target="../embeddings/oleObject41.bin"/><Relationship Id="rId14" Type="http://schemas.openxmlformats.org/officeDocument/2006/relationships/image" Target="../media/image53.emf"/><Relationship Id="rId13" Type="http://schemas.openxmlformats.org/officeDocument/2006/relationships/oleObject" Target="../embeddings/oleObject40.bin"/><Relationship Id="rId12" Type="http://schemas.openxmlformats.org/officeDocument/2006/relationships/image" Target="../media/image52.emf"/><Relationship Id="rId11" Type="http://schemas.openxmlformats.org/officeDocument/2006/relationships/oleObject" Target="../embeddings/oleObject39.bin"/><Relationship Id="rId10" Type="http://schemas.openxmlformats.org/officeDocument/2006/relationships/image" Target="../media/image51.emf"/><Relationship Id="rId1" Type="http://schemas.openxmlformats.org/officeDocument/2006/relationships/oleObject" Target="../embeddings/oleObject34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8" name="组合 5"/>
          <p:cNvGrpSpPr/>
          <p:nvPr/>
        </p:nvGrpSpPr>
        <p:grpSpPr bwMode="auto">
          <a:xfrm>
            <a:off x="-571500" y="0"/>
            <a:ext cx="10293350" cy="6858000"/>
            <a:chOff x="-571500" y="0"/>
            <a:chExt cx="10293350" cy="6858024"/>
          </a:xfrm>
        </p:grpSpPr>
        <p:pic>
          <p:nvPicPr>
            <p:cNvPr id="4101" name="Picture 4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571500" y="0"/>
              <a:ext cx="10293350" cy="685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102" name="矩形 4"/>
            <p:cNvSpPr>
              <a:spLocks noChangeArrowheads="1"/>
            </p:cNvSpPr>
            <p:nvPr/>
          </p:nvSpPr>
          <p:spPr bwMode="auto">
            <a:xfrm>
              <a:off x="6344861" y="6457914"/>
              <a:ext cx="261962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000" b="0" dirty="0">
                  <a:solidFill>
                    <a:srgbClr val="FF0000"/>
                  </a:solidFill>
                </a:rPr>
                <a:t>Yosemite National Park</a:t>
              </a:r>
              <a:endParaRPr lang="zh-CN" altLang="en-US" sz="2000" dirty="0">
                <a:solidFill>
                  <a:srgbClr val="FF0000"/>
                </a:solidFill>
              </a:endParaRPr>
            </a:p>
          </p:txBody>
        </p:sp>
      </p:grpSp>
      <p:sp>
        <p:nvSpPr>
          <p:cNvPr id="7" name="Text Box 1039"/>
          <p:cNvSpPr txBox="1">
            <a:spLocks noChangeArrowheads="1"/>
          </p:cNvSpPr>
          <p:nvPr/>
        </p:nvSpPr>
        <p:spPr bwMode="auto">
          <a:xfrm>
            <a:off x="1295400" y="3705225"/>
            <a:ext cx="6705600" cy="175895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algn="ctr" eaLnBrk="1" hangingPunct="1">
              <a:lnSpc>
                <a:spcPct val="75000"/>
              </a:lnSpc>
              <a:defRPr/>
            </a:pPr>
            <a:r>
              <a:rPr lang="en-US" altLang="zh-CN" sz="40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Xi’an  </a:t>
            </a:r>
            <a:r>
              <a:rPr lang="en-US" altLang="zh-CN" sz="400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Jiaotong</a:t>
            </a:r>
            <a:r>
              <a:rPr lang="en-US" altLang="zh-CN" sz="40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 University</a:t>
            </a:r>
            <a:endParaRPr lang="en-US" altLang="zh-CN" sz="40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  <a:p>
            <a:pPr algn="ctr" eaLnBrk="1" hangingPunct="1">
              <a:lnSpc>
                <a:spcPct val="75000"/>
              </a:lnSpc>
              <a:defRPr/>
            </a:pPr>
            <a:endParaRPr lang="zh-CN" altLang="en-US" sz="40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楷体_GB2312" pitchFamily="49" charset="-122"/>
            </a:endParaRPr>
          </a:p>
          <a:p>
            <a:pPr algn="ctr" eaLnBrk="1" hangingPunct="1">
              <a:lnSpc>
                <a:spcPct val="75000"/>
              </a:lnSpc>
              <a:defRPr/>
            </a:pPr>
            <a:endParaRPr lang="en-US" altLang="zh-CN" sz="28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华文仿宋" panose="02010600040101010101" pitchFamily="17" charset="-122"/>
            </a:endParaRPr>
          </a:p>
          <a:p>
            <a:pPr algn="ctr" eaLnBrk="1" hangingPunct="1">
              <a:lnSpc>
                <a:spcPct val="75000"/>
              </a:lnSpc>
              <a:defRPr/>
            </a:pPr>
            <a:r>
              <a:rPr lang="en-US" altLang="zh-CN" sz="36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anose="02010600040101010101" pitchFamily="17" charset="-122"/>
              </a:rPr>
              <a:t>Oct. 18, 2022</a:t>
            </a:r>
            <a:endParaRPr lang="en-US" altLang="zh-CN" sz="36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ea typeface="华文仿宋" panose="02010600040101010101" pitchFamily="17" charset="-122"/>
            </a:endParaRPr>
          </a:p>
        </p:txBody>
      </p:sp>
      <p:sp>
        <p:nvSpPr>
          <p:cNvPr id="4100" name="WordArt 1044"/>
          <p:cNvSpPr>
            <a:spLocks noChangeArrowheads="1" noChangeShapeType="1" noTextEdit="1"/>
          </p:cNvSpPr>
          <p:nvPr/>
        </p:nvSpPr>
        <p:spPr bwMode="auto">
          <a:xfrm>
            <a:off x="539750" y="1268413"/>
            <a:ext cx="8077200" cy="1296987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altLang="zh-CN" sz="4800" i="1" kern="10">
                <a:solidFill>
                  <a:srgbClr val="FF0000"/>
                </a:solidFill>
                <a:effectLst>
                  <a:outerShdw dist="35921" dir="2700000" algn="ctr" rotWithShape="0">
                    <a:srgbClr val="808080"/>
                  </a:outerShdw>
                </a:effectLst>
                <a:cs typeface="Times New Roman" panose="02020603050405020304" pitchFamily="18" charset="0"/>
              </a:rPr>
              <a:t>University Physics</a:t>
            </a:r>
            <a:endParaRPr lang="zh-CN" altLang="en-US" sz="4800" i="1" kern="10">
              <a:solidFill>
                <a:srgbClr val="FF0000"/>
              </a:solidFill>
              <a:effectLst>
                <a:outerShdw dist="35921" dir="2700000" algn="ctr" rotWithShape="0">
                  <a:srgbClr val="808080"/>
                </a:outerShdw>
              </a:effectLst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Freeform 2"/>
          <p:cNvSpPr/>
          <p:nvPr/>
        </p:nvSpPr>
        <p:spPr bwMode="auto">
          <a:xfrm>
            <a:off x="6130925" y="3151188"/>
            <a:ext cx="1306513" cy="1657350"/>
          </a:xfrm>
          <a:custGeom>
            <a:avLst/>
            <a:gdLst>
              <a:gd name="T0" fmla="*/ 0 w 1312"/>
              <a:gd name="T1" fmla="*/ 2147483646 h 1393"/>
              <a:gd name="T2" fmla="*/ 2147483646 w 1312"/>
              <a:gd name="T3" fmla="*/ 2147483646 h 1393"/>
              <a:gd name="T4" fmla="*/ 2147483646 w 1312"/>
              <a:gd name="T5" fmla="*/ 2147483646 h 1393"/>
              <a:gd name="T6" fmla="*/ 2147483646 w 1312"/>
              <a:gd name="T7" fmla="*/ 2147483646 h 1393"/>
              <a:gd name="T8" fmla="*/ 2147483646 w 1312"/>
              <a:gd name="T9" fmla="*/ 2147483646 h 1393"/>
              <a:gd name="T10" fmla="*/ 2147483646 w 1312"/>
              <a:gd name="T11" fmla="*/ 2147483646 h 1393"/>
              <a:gd name="T12" fmla="*/ 2147483646 w 1312"/>
              <a:gd name="T13" fmla="*/ 2147483646 h 1393"/>
              <a:gd name="T14" fmla="*/ 2147483646 w 1312"/>
              <a:gd name="T15" fmla="*/ 2147483646 h 1393"/>
              <a:gd name="T16" fmla="*/ 2147483646 w 1312"/>
              <a:gd name="T17" fmla="*/ 2147483646 h 1393"/>
              <a:gd name="T18" fmla="*/ 2147483646 w 1312"/>
              <a:gd name="T19" fmla="*/ 2147483646 h 1393"/>
              <a:gd name="T20" fmla="*/ 2147483646 w 1312"/>
              <a:gd name="T21" fmla="*/ 2147483646 h 1393"/>
              <a:gd name="T22" fmla="*/ 2147483646 w 1312"/>
              <a:gd name="T23" fmla="*/ 2147483646 h 1393"/>
              <a:gd name="T24" fmla="*/ 2147483646 w 1312"/>
              <a:gd name="T25" fmla="*/ 2147483646 h 1393"/>
              <a:gd name="T26" fmla="*/ 2147483646 w 1312"/>
              <a:gd name="T27" fmla="*/ 2147483646 h 1393"/>
              <a:gd name="T28" fmla="*/ 2147483646 w 1312"/>
              <a:gd name="T29" fmla="*/ 2147483646 h 1393"/>
              <a:gd name="T30" fmla="*/ 2147483646 w 1312"/>
              <a:gd name="T31" fmla="*/ 2147483646 h 1393"/>
              <a:gd name="T32" fmla="*/ 2147483646 w 1312"/>
              <a:gd name="T33" fmla="*/ 2147483646 h 1393"/>
              <a:gd name="T34" fmla="*/ 2147483646 w 1312"/>
              <a:gd name="T35" fmla="*/ 2147483646 h 1393"/>
              <a:gd name="T36" fmla="*/ 2147483646 w 1312"/>
              <a:gd name="T37" fmla="*/ 2147483646 h 1393"/>
              <a:gd name="T38" fmla="*/ 2147483646 w 1312"/>
              <a:gd name="T39" fmla="*/ 2147483646 h 1393"/>
              <a:gd name="T40" fmla="*/ 2147483646 w 1312"/>
              <a:gd name="T41" fmla="*/ 2147483646 h 1393"/>
              <a:gd name="T42" fmla="*/ 2147483646 w 1312"/>
              <a:gd name="T43" fmla="*/ 2147483646 h 1393"/>
              <a:gd name="T44" fmla="*/ 2147483646 w 1312"/>
              <a:gd name="T45" fmla="*/ 2147483646 h 1393"/>
              <a:gd name="T46" fmla="*/ 2147483646 w 1312"/>
              <a:gd name="T47" fmla="*/ 2147483646 h 1393"/>
              <a:gd name="T48" fmla="*/ 2147483646 w 1312"/>
              <a:gd name="T49" fmla="*/ 2147483646 h 1393"/>
              <a:gd name="T50" fmla="*/ 2147483646 w 1312"/>
              <a:gd name="T51" fmla="*/ 2147483646 h 1393"/>
              <a:gd name="T52" fmla="*/ 2147483646 w 1312"/>
              <a:gd name="T53" fmla="*/ 2147483646 h 1393"/>
              <a:gd name="T54" fmla="*/ 2147483646 w 1312"/>
              <a:gd name="T55" fmla="*/ 2147483646 h 1393"/>
              <a:gd name="T56" fmla="*/ 2147483646 w 1312"/>
              <a:gd name="T57" fmla="*/ 2147483646 h 1393"/>
              <a:gd name="T58" fmla="*/ 2147483646 w 1312"/>
              <a:gd name="T59" fmla="*/ 2147483646 h 1393"/>
              <a:gd name="T60" fmla="*/ 2147483646 w 1312"/>
              <a:gd name="T61" fmla="*/ 2147483646 h 1393"/>
              <a:gd name="T62" fmla="*/ 2147483646 w 1312"/>
              <a:gd name="T63" fmla="*/ 2147483646 h 1393"/>
              <a:gd name="T64" fmla="*/ 2147483646 w 1312"/>
              <a:gd name="T65" fmla="*/ 2147483646 h 1393"/>
              <a:gd name="T66" fmla="*/ 2147483646 w 1312"/>
              <a:gd name="T67" fmla="*/ 2147483646 h 1393"/>
              <a:gd name="T68" fmla="*/ 2147483646 w 1312"/>
              <a:gd name="T69" fmla="*/ 2147483646 h 1393"/>
              <a:gd name="T70" fmla="*/ 2147483646 w 1312"/>
              <a:gd name="T71" fmla="*/ 2147483646 h 1393"/>
              <a:gd name="T72" fmla="*/ 2147483646 w 1312"/>
              <a:gd name="T73" fmla="*/ 2147483646 h 1393"/>
              <a:gd name="T74" fmla="*/ 2147483646 w 1312"/>
              <a:gd name="T75" fmla="*/ 2147483646 h 1393"/>
              <a:gd name="T76" fmla="*/ 2147483646 w 1312"/>
              <a:gd name="T77" fmla="*/ 2147483646 h 1393"/>
              <a:gd name="T78" fmla="*/ 0 w 1312"/>
              <a:gd name="T79" fmla="*/ 2147483646 h 1393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w 1312"/>
              <a:gd name="T121" fmla="*/ 0 h 1393"/>
              <a:gd name="T122" fmla="*/ 1312 w 1312"/>
              <a:gd name="T123" fmla="*/ 1393 h 1393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T120" t="T121" r="T122" b="T123"/>
            <a:pathLst>
              <a:path w="1312" h="1393">
                <a:moveTo>
                  <a:pt x="0" y="100"/>
                </a:moveTo>
                <a:cubicBezTo>
                  <a:pt x="2" y="100"/>
                  <a:pt x="64" y="77"/>
                  <a:pt x="72" y="73"/>
                </a:cubicBezTo>
                <a:cubicBezTo>
                  <a:pt x="85" y="67"/>
                  <a:pt x="127" y="57"/>
                  <a:pt x="141" y="52"/>
                </a:cubicBezTo>
                <a:cubicBezTo>
                  <a:pt x="219" y="28"/>
                  <a:pt x="143" y="47"/>
                  <a:pt x="216" y="40"/>
                </a:cubicBezTo>
                <a:cubicBezTo>
                  <a:pt x="255" y="30"/>
                  <a:pt x="287" y="26"/>
                  <a:pt x="327" y="19"/>
                </a:cubicBezTo>
                <a:cubicBezTo>
                  <a:pt x="347" y="16"/>
                  <a:pt x="465" y="1"/>
                  <a:pt x="465" y="1"/>
                </a:cubicBezTo>
                <a:cubicBezTo>
                  <a:pt x="515" y="0"/>
                  <a:pt x="594" y="10"/>
                  <a:pt x="630" y="13"/>
                </a:cubicBezTo>
                <a:cubicBezTo>
                  <a:pt x="666" y="16"/>
                  <a:pt x="653" y="15"/>
                  <a:pt x="681" y="19"/>
                </a:cubicBezTo>
                <a:cubicBezTo>
                  <a:pt x="719" y="21"/>
                  <a:pt x="761" y="34"/>
                  <a:pt x="798" y="40"/>
                </a:cubicBezTo>
                <a:cubicBezTo>
                  <a:pt x="850" y="48"/>
                  <a:pt x="889" y="62"/>
                  <a:pt x="939" y="79"/>
                </a:cubicBezTo>
                <a:cubicBezTo>
                  <a:pt x="957" y="85"/>
                  <a:pt x="1005" y="106"/>
                  <a:pt x="1005" y="106"/>
                </a:cubicBezTo>
                <a:cubicBezTo>
                  <a:pt x="1025" y="136"/>
                  <a:pt x="1044" y="154"/>
                  <a:pt x="1059" y="181"/>
                </a:cubicBezTo>
                <a:cubicBezTo>
                  <a:pt x="1087" y="223"/>
                  <a:pt x="1080" y="215"/>
                  <a:pt x="1110" y="235"/>
                </a:cubicBezTo>
                <a:cubicBezTo>
                  <a:pt x="1125" y="279"/>
                  <a:pt x="1119" y="277"/>
                  <a:pt x="1146" y="304"/>
                </a:cubicBezTo>
                <a:cubicBezTo>
                  <a:pt x="1194" y="412"/>
                  <a:pt x="1190" y="405"/>
                  <a:pt x="1215" y="481"/>
                </a:cubicBezTo>
                <a:cubicBezTo>
                  <a:pt x="1225" y="511"/>
                  <a:pt x="1250" y="564"/>
                  <a:pt x="1257" y="595"/>
                </a:cubicBezTo>
                <a:cubicBezTo>
                  <a:pt x="1287" y="724"/>
                  <a:pt x="1305" y="858"/>
                  <a:pt x="1305" y="991"/>
                </a:cubicBezTo>
                <a:cubicBezTo>
                  <a:pt x="1305" y="983"/>
                  <a:pt x="1293" y="826"/>
                  <a:pt x="1299" y="820"/>
                </a:cubicBezTo>
                <a:cubicBezTo>
                  <a:pt x="1303" y="816"/>
                  <a:pt x="1302" y="970"/>
                  <a:pt x="1311" y="970"/>
                </a:cubicBezTo>
                <a:cubicBezTo>
                  <a:pt x="1311" y="977"/>
                  <a:pt x="1309" y="991"/>
                  <a:pt x="1305" y="997"/>
                </a:cubicBezTo>
                <a:cubicBezTo>
                  <a:pt x="1312" y="1134"/>
                  <a:pt x="1311" y="1253"/>
                  <a:pt x="1311" y="1393"/>
                </a:cubicBezTo>
                <a:cubicBezTo>
                  <a:pt x="1261" y="1376"/>
                  <a:pt x="1216" y="1367"/>
                  <a:pt x="1164" y="1357"/>
                </a:cubicBezTo>
                <a:cubicBezTo>
                  <a:pt x="1122" y="1351"/>
                  <a:pt x="1101" y="1351"/>
                  <a:pt x="1047" y="1342"/>
                </a:cubicBezTo>
                <a:cubicBezTo>
                  <a:pt x="1034" y="1339"/>
                  <a:pt x="958" y="1331"/>
                  <a:pt x="945" y="1327"/>
                </a:cubicBezTo>
                <a:cubicBezTo>
                  <a:pt x="900" y="1324"/>
                  <a:pt x="906" y="1326"/>
                  <a:pt x="843" y="1321"/>
                </a:cubicBezTo>
                <a:cubicBezTo>
                  <a:pt x="792" y="1325"/>
                  <a:pt x="745" y="1321"/>
                  <a:pt x="696" y="1333"/>
                </a:cubicBezTo>
                <a:cubicBezTo>
                  <a:pt x="627" y="1336"/>
                  <a:pt x="633" y="1342"/>
                  <a:pt x="543" y="1345"/>
                </a:cubicBezTo>
                <a:cubicBezTo>
                  <a:pt x="507" y="1354"/>
                  <a:pt x="479" y="1360"/>
                  <a:pt x="435" y="1375"/>
                </a:cubicBezTo>
                <a:cubicBezTo>
                  <a:pt x="433" y="1376"/>
                  <a:pt x="359" y="1387"/>
                  <a:pt x="381" y="1387"/>
                </a:cubicBezTo>
                <a:cubicBezTo>
                  <a:pt x="396" y="1328"/>
                  <a:pt x="393" y="1360"/>
                  <a:pt x="390" y="1312"/>
                </a:cubicBezTo>
                <a:cubicBezTo>
                  <a:pt x="381" y="1167"/>
                  <a:pt x="393" y="1239"/>
                  <a:pt x="378" y="1150"/>
                </a:cubicBezTo>
                <a:cubicBezTo>
                  <a:pt x="373" y="1122"/>
                  <a:pt x="382" y="1073"/>
                  <a:pt x="375" y="1045"/>
                </a:cubicBezTo>
                <a:cubicBezTo>
                  <a:pt x="373" y="1037"/>
                  <a:pt x="354" y="934"/>
                  <a:pt x="354" y="934"/>
                </a:cubicBezTo>
                <a:cubicBezTo>
                  <a:pt x="336" y="847"/>
                  <a:pt x="346" y="847"/>
                  <a:pt x="327" y="760"/>
                </a:cubicBezTo>
                <a:cubicBezTo>
                  <a:pt x="321" y="733"/>
                  <a:pt x="311" y="715"/>
                  <a:pt x="306" y="685"/>
                </a:cubicBezTo>
                <a:cubicBezTo>
                  <a:pt x="298" y="638"/>
                  <a:pt x="267" y="536"/>
                  <a:pt x="240" y="496"/>
                </a:cubicBezTo>
                <a:cubicBezTo>
                  <a:pt x="228" y="478"/>
                  <a:pt x="201" y="400"/>
                  <a:pt x="189" y="382"/>
                </a:cubicBezTo>
                <a:cubicBezTo>
                  <a:pt x="169" y="323"/>
                  <a:pt x="164" y="323"/>
                  <a:pt x="129" y="271"/>
                </a:cubicBezTo>
                <a:cubicBezTo>
                  <a:pt x="105" y="235"/>
                  <a:pt x="81" y="199"/>
                  <a:pt x="57" y="163"/>
                </a:cubicBezTo>
                <a:cubicBezTo>
                  <a:pt x="43" y="142"/>
                  <a:pt x="23" y="112"/>
                  <a:pt x="0" y="100"/>
                </a:cubicBezTo>
                <a:close/>
              </a:path>
            </a:pathLst>
          </a:custGeom>
          <a:solidFill>
            <a:schemeClr val="accent1"/>
          </a:solidFill>
          <a:ln w="9525">
            <a:solidFill>
              <a:schemeClr val="accent1"/>
            </a:solidFill>
            <a:round/>
          </a:ln>
        </p:spPr>
        <p:txBody>
          <a:bodyPr lIns="90000" tIns="46800" rIns="90000" bIns="46800">
            <a:spAutoFit/>
          </a:bodyPr>
          <a:lstStyle/>
          <a:p>
            <a:endParaRPr lang="zh-CN" altLang="en-US"/>
          </a:p>
        </p:txBody>
      </p:sp>
      <p:sp>
        <p:nvSpPr>
          <p:cNvPr id="103427" name="Text Box 3"/>
          <p:cNvSpPr txBox="1">
            <a:spLocks noChangeArrowheads="1"/>
          </p:cNvSpPr>
          <p:nvPr/>
        </p:nvSpPr>
        <p:spPr bwMode="auto">
          <a:xfrm>
            <a:off x="874713" y="1400175"/>
            <a:ext cx="7442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>
                <a:solidFill>
                  <a:schemeClr val="bg1"/>
                </a:solidFill>
              </a:rPr>
              <a:t> </a:t>
            </a:r>
            <a:r>
              <a:rPr lang="zh-CN" altLang="en-US">
                <a:solidFill>
                  <a:schemeClr val="bg1"/>
                </a:solidFill>
                <a:latin typeface="方正书宋简体"/>
              </a:rPr>
              <a:t>同一波面上各点发出的次波都是</a:t>
            </a:r>
            <a:r>
              <a:rPr lang="zh-CN" altLang="en-US">
                <a:solidFill>
                  <a:srgbClr val="FFFF00"/>
                </a:solidFill>
                <a:latin typeface="方正书宋简体"/>
              </a:rPr>
              <a:t>相干波</a:t>
            </a:r>
            <a:endParaRPr lang="zh-CN" altLang="en-US">
              <a:solidFill>
                <a:srgbClr val="FFFF00"/>
              </a:solidFill>
              <a:latin typeface="方正书宋简体"/>
            </a:endParaRPr>
          </a:p>
        </p:txBody>
      </p:sp>
      <p:sp>
        <p:nvSpPr>
          <p:cNvPr id="103428" name="Rectangle 4"/>
          <p:cNvSpPr>
            <a:spLocks noChangeArrowheads="1"/>
          </p:cNvSpPr>
          <p:nvPr/>
        </p:nvSpPr>
        <p:spPr bwMode="auto">
          <a:xfrm>
            <a:off x="827088" y="2995613"/>
            <a:ext cx="4897437" cy="9366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12700" tIns="12700" rIns="12700" bIns="12700"/>
          <a:lstStyle/>
          <a:p>
            <a:pPr algn="just">
              <a:lnSpc>
                <a:spcPct val="125000"/>
              </a:lnSpc>
              <a:defRPr/>
            </a:pPr>
            <a:r>
              <a:rPr lang="zh-CN" altLang="en-US" dirty="0">
                <a:solidFill>
                  <a:schemeClr val="bg1"/>
                </a:solidFill>
                <a:latin typeface="宋体" panose="02010600030101010101" pitchFamily="2" charset="-122"/>
              </a:rPr>
              <a:t>设初相为零，面积为</a:t>
            </a:r>
            <a:r>
              <a:rPr lang="zh-CN" altLang="en-US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altLang="zh-CN" i="1" dirty="0">
                <a:solidFill>
                  <a:srgbClr val="66FFFF"/>
                </a:solidFill>
                <a:latin typeface="+mn-lt"/>
              </a:rPr>
              <a:t>S </a:t>
            </a:r>
            <a:r>
              <a:rPr lang="zh-CN" altLang="en-US" dirty="0">
                <a:solidFill>
                  <a:schemeClr val="bg1"/>
                </a:solidFill>
                <a:latin typeface="宋体" panose="02010600030101010101" pitchFamily="2" charset="-122"/>
              </a:rPr>
              <a:t>的波面</a:t>
            </a:r>
            <a:r>
              <a:rPr lang="zh-CN" altLang="en-US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altLang="zh-CN" i="1" dirty="0">
                <a:solidFill>
                  <a:srgbClr val="66FFFF"/>
                </a:solidFill>
                <a:latin typeface="+mn-lt"/>
              </a:rPr>
              <a:t>Q</a:t>
            </a:r>
            <a:r>
              <a:rPr lang="zh-CN" altLang="en-US" dirty="0">
                <a:solidFill>
                  <a:schemeClr val="bg1"/>
                </a:solidFill>
              </a:rPr>
              <a:t>，其</a:t>
            </a:r>
            <a:r>
              <a:rPr lang="zh-CN" altLang="en-US" dirty="0">
                <a:solidFill>
                  <a:schemeClr val="bg1"/>
                </a:solidFill>
                <a:latin typeface="宋体" panose="02010600030101010101" pitchFamily="2" charset="-122"/>
              </a:rPr>
              <a:t>上</a:t>
            </a:r>
            <a:r>
              <a:rPr lang="zh-CN" altLang="en-US" dirty="0">
                <a:solidFill>
                  <a:schemeClr val="bg1"/>
                </a:solidFill>
                <a:latin typeface="楷体_GB2312" pitchFamily="49" charset="-122"/>
              </a:rPr>
              <a:t>面</a:t>
            </a:r>
            <a:r>
              <a:rPr lang="zh-CN" altLang="en-US" dirty="0">
                <a:solidFill>
                  <a:schemeClr val="bg1"/>
                </a:solidFill>
                <a:latin typeface="宋体" panose="02010600030101010101" pitchFamily="2" charset="-122"/>
              </a:rPr>
              <a:t>元</a:t>
            </a:r>
            <a:r>
              <a:rPr lang="zh-CN" altLang="en-US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altLang="zh-CN" dirty="0" err="1">
                <a:solidFill>
                  <a:srgbClr val="66FFFF"/>
                </a:solidFill>
                <a:latin typeface="+mn-lt"/>
                <a:ea typeface="楷体_GB2312" pitchFamily="49" charset="-122"/>
              </a:rPr>
              <a:t>d</a:t>
            </a:r>
            <a:r>
              <a:rPr lang="en-US" altLang="zh-CN" i="1" dirty="0" err="1">
                <a:solidFill>
                  <a:srgbClr val="66FFFF"/>
                </a:solidFill>
                <a:latin typeface="+mn-lt"/>
                <a:ea typeface="楷体_GB2312" pitchFamily="49" charset="-122"/>
              </a:rPr>
              <a:t>S</a:t>
            </a:r>
            <a:r>
              <a:rPr lang="en-US" altLang="zh-CN" i="1" dirty="0">
                <a:solidFill>
                  <a:schemeClr val="bg1"/>
                </a:solidFill>
                <a:latin typeface="+mn-lt"/>
                <a:ea typeface="楷体_GB2312" pitchFamily="49" charset="-122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宋体" panose="02010600030101010101" pitchFamily="2" charset="-122"/>
              </a:rPr>
              <a:t>在</a:t>
            </a:r>
            <a:r>
              <a:rPr lang="zh-CN" altLang="en-US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altLang="zh-CN" i="1" dirty="0">
                <a:solidFill>
                  <a:srgbClr val="66FFFF"/>
                </a:solidFill>
                <a:latin typeface="+mn-lt"/>
              </a:rPr>
              <a:t>P </a:t>
            </a:r>
            <a:r>
              <a:rPr lang="zh-CN" altLang="en-US" dirty="0">
                <a:solidFill>
                  <a:schemeClr val="bg1"/>
                </a:solidFill>
                <a:latin typeface="宋体" panose="02010600030101010101" pitchFamily="2" charset="-122"/>
              </a:rPr>
              <a:t>点引起的振动</a:t>
            </a:r>
            <a:endParaRPr lang="zh-CN" altLang="en-US" dirty="0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graphicFrame>
        <p:nvGraphicFramePr>
          <p:cNvPr id="103429" name="Object 5"/>
          <p:cNvGraphicFramePr>
            <a:graphicFrameLocks noChangeAspect="1"/>
          </p:cNvGraphicFramePr>
          <p:nvPr/>
        </p:nvGraphicFramePr>
        <p:xfrm>
          <a:off x="1000125" y="4005263"/>
          <a:ext cx="3984625" cy="827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78" name="公式" r:id="rId1" imgW="2174240" imgH="412750" progId="Equation.3">
                  <p:embed/>
                </p:oleObj>
              </mc:Choice>
              <mc:Fallback>
                <p:oleObj name="公式" r:id="rId1" imgW="2174240" imgH="41275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0125" y="4005263"/>
                        <a:ext cx="3984625" cy="8270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430" name="Text Box 6"/>
          <p:cNvSpPr txBox="1">
            <a:spLocks noChangeArrowheads="1"/>
          </p:cNvSpPr>
          <p:nvPr/>
        </p:nvSpPr>
        <p:spPr bwMode="auto">
          <a:xfrm>
            <a:off x="857250" y="1928813"/>
            <a:ext cx="7929563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>
                <a:solidFill>
                  <a:schemeClr val="bg1"/>
                </a:solidFill>
              </a:rPr>
              <a:t> </a:t>
            </a:r>
            <a:r>
              <a:rPr lang="zh-CN" altLang="en-US">
                <a:solidFill>
                  <a:schemeClr val="bg1"/>
                </a:solidFill>
                <a:latin typeface="方正书宋简体"/>
              </a:rPr>
              <a:t>各次波在空间某点的</a:t>
            </a:r>
            <a:r>
              <a:rPr lang="zh-CN" altLang="en-US">
                <a:solidFill>
                  <a:srgbClr val="FFFF00"/>
                </a:solidFill>
                <a:latin typeface="方正书宋简体"/>
              </a:rPr>
              <a:t>相干叠加</a:t>
            </a:r>
            <a:r>
              <a:rPr lang="zh-CN" altLang="en-US">
                <a:solidFill>
                  <a:schemeClr val="bg1"/>
                </a:solidFill>
                <a:latin typeface="方正书宋简体"/>
              </a:rPr>
              <a:t>，就决定了该点波的强度</a:t>
            </a:r>
            <a:endParaRPr lang="zh-CN" altLang="en-US">
              <a:solidFill>
                <a:schemeClr val="bg1"/>
              </a:solidFill>
              <a:latin typeface="方正书宋简体"/>
            </a:endParaRPr>
          </a:p>
        </p:txBody>
      </p:sp>
      <p:sp>
        <p:nvSpPr>
          <p:cNvPr id="103431" name="Text Box 7"/>
          <p:cNvSpPr txBox="1">
            <a:spLocks noChangeArrowheads="1"/>
          </p:cNvSpPr>
          <p:nvPr/>
        </p:nvSpPr>
        <p:spPr bwMode="auto">
          <a:xfrm>
            <a:off x="500063" y="857250"/>
            <a:ext cx="17113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rgbClr val="66FFFF"/>
                </a:solidFill>
              </a:rPr>
              <a:t>1. </a:t>
            </a:r>
            <a:r>
              <a:rPr lang="zh-CN" altLang="en-US">
                <a:solidFill>
                  <a:srgbClr val="66FFFF"/>
                </a:solidFill>
              </a:rPr>
              <a:t>原理内容</a:t>
            </a:r>
            <a:endParaRPr lang="zh-CN" altLang="en-US">
              <a:solidFill>
                <a:srgbClr val="66FFFF"/>
              </a:solidFill>
            </a:endParaRPr>
          </a:p>
        </p:txBody>
      </p:sp>
      <p:sp>
        <p:nvSpPr>
          <p:cNvPr id="103432" name="Rectangle 8"/>
          <p:cNvSpPr>
            <a:spLocks noChangeArrowheads="1"/>
          </p:cNvSpPr>
          <p:nvPr/>
        </p:nvSpPr>
        <p:spPr bwMode="auto">
          <a:xfrm>
            <a:off x="450850" y="2471738"/>
            <a:ext cx="23209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rgbClr val="66FFFF"/>
                </a:solidFill>
              </a:rPr>
              <a:t>2. </a:t>
            </a:r>
            <a:r>
              <a:rPr lang="zh-CN" altLang="en-US">
                <a:solidFill>
                  <a:srgbClr val="66FFFF"/>
                </a:solidFill>
                <a:latin typeface="宋体" panose="02010600030101010101" pitchFamily="2" charset="-122"/>
              </a:rPr>
              <a:t>原理数学表达</a:t>
            </a:r>
            <a:endParaRPr lang="zh-CN" altLang="en-US">
              <a:solidFill>
                <a:srgbClr val="66FFFF"/>
              </a:solidFill>
              <a:latin typeface="宋体" panose="02010600030101010101" pitchFamily="2" charset="-122"/>
            </a:endParaRPr>
          </a:p>
        </p:txBody>
      </p:sp>
      <p:graphicFrame>
        <p:nvGraphicFramePr>
          <p:cNvPr id="103433" name="Object 9"/>
          <p:cNvGraphicFramePr>
            <a:graphicFrameLocks noChangeAspect="1"/>
          </p:cNvGraphicFramePr>
          <p:nvPr/>
        </p:nvGraphicFramePr>
        <p:xfrm>
          <a:off x="6858000" y="4857750"/>
          <a:ext cx="280988" cy="33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79" name="公式" r:id="rId3" imgW="178435" imgH="222885" progId="Equation.3">
                  <p:embed/>
                </p:oleObj>
              </mc:Choice>
              <mc:Fallback>
                <p:oleObj name="公式" r:id="rId3" imgW="178435" imgH="222885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0" y="4857750"/>
                        <a:ext cx="280988" cy="336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3434" name="Object 10"/>
          <p:cNvGraphicFramePr>
            <a:graphicFrameLocks noChangeAspect="1"/>
          </p:cNvGraphicFramePr>
          <p:nvPr/>
        </p:nvGraphicFramePr>
        <p:xfrm>
          <a:off x="6900863" y="3621088"/>
          <a:ext cx="287337" cy="257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80" name="公式" r:id="rId5" imgW="368300" imgH="323215" progId="Equation.3">
                  <p:embed/>
                </p:oleObj>
              </mc:Choice>
              <mc:Fallback>
                <p:oleObj name="公式" r:id="rId5" imgW="368300" imgH="323215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00863" y="3621088"/>
                        <a:ext cx="287337" cy="257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3435" name="Object 11"/>
          <p:cNvGraphicFramePr>
            <a:graphicFrameLocks noChangeAspect="1"/>
          </p:cNvGraphicFramePr>
          <p:nvPr/>
        </p:nvGraphicFramePr>
        <p:xfrm>
          <a:off x="7740650" y="3933825"/>
          <a:ext cx="203200" cy="242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81" name="公式" r:id="rId7" imgW="256540" imgH="312420" progId="Equation.3">
                  <p:embed/>
                </p:oleObj>
              </mc:Choice>
              <mc:Fallback>
                <p:oleObj name="公式" r:id="rId7" imgW="256540" imgH="31242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40650" y="3933825"/>
                        <a:ext cx="203200" cy="242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3436" name="Object 12"/>
          <p:cNvGraphicFramePr>
            <a:graphicFrameLocks noChangeAspect="1"/>
          </p:cNvGraphicFramePr>
          <p:nvPr/>
        </p:nvGraphicFramePr>
        <p:xfrm>
          <a:off x="8170863" y="3273425"/>
          <a:ext cx="179387" cy="239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82" name="公式" r:id="rId9" imgW="222885" imgH="312420" progId="Equation.3">
                  <p:embed/>
                </p:oleObj>
              </mc:Choice>
              <mc:Fallback>
                <p:oleObj name="公式" r:id="rId9" imgW="222885" imgH="31242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170863" y="3273425"/>
                        <a:ext cx="179387" cy="2397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3437" name="Object 13"/>
          <p:cNvGraphicFramePr>
            <a:graphicFrameLocks noChangeAspect="1"/>
          </p:cNvGraphicFramePr>
          <p:nvPr/>
        </p:nvGraphicFramePr>
        <p:xfrm>
          <a:off x="7883525" y="4364038"/>
          <a:ext cx="2159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83" name="公式" r:id="rId11" imgW="212090" imgH="300990" progId="Equation.3">
                  <p:embed/>
                </p:oleObj>
              </mc:Choice>
              <mc:Fallback>
                <p:oleObj name="公式" r:id="rId11" imgW="212090" imgH="30099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83525" y="4364038"/>
                        <a:ext cx="215900" cy="292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3438" name="Object 14"/>
          <p:cNvGraphicFramePr>
            <a:graphicFrameLocks noChangeAspect="1"/>
          </p:cNvGraphicFramePr>
          <p:nvPr/>
        </p:nvGraphicFramePr>
        <p:xfrm>
          <a:off x="8420100" y="4624388"/>
          <a:ext cx="223838" cy="233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84" name="公式" r:id="rId13" imgW="278765" imgH="300990" progId="Equation.3">
                  <p:embed/>
                </p:oleObj>
              </mc:Choice>
              <mc:Fallback>
                <p:oleObj name="公式" r:id="rId13" imgW="278765" imgH="30099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420100" y="4624388"/>
                        <a:ext cx="223838" cy="2333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3439" name="Object 15"/>
          <p:cNvGraphicFramePr>
            <a:graphicFrameLocks noChangeAspect="1"/>
          </p:cNvGraphicFramePr>
          <p:nvPr/>
        </p:nvGraphicFramePr>
        <p:xfrm>
          <a:off x="8502650" y="4445000"/>
          <a:ext cx="115888" cy="128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85" name="Equation" r:id="rId15" imgW="88900" imgH="100330" progId="Equation.3">
                  <p:embed/>
                </p:oleObj>
              </mc:Choice>
              <mc:Fallback>
                <p:oleObj name="Equation" r:id="rId15" imgW="88900" imgH="100330" progId="Equation.3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02650" y="4445000"/>
                        <a:ext cx="115888" cy="128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440" name="Arc 16"/>
          <p:cNvSpPr/>
          <p:nvPr/>
        </p:nvSpPr>
        <p:spPr bwMode="auto">
          <a:xfrm>
            <a:off x="7134225" y="3921125"/>
            <a:ext cx="474663" cy="300038"/>
          </a:xfrm>
          <a:custGeom>
            <a:avLst/>
            <a:gdLst>
              <a:gd name="T0" fmla="*/ 2147483646 w 21600"/>
              <a:gd name="T1" fmla="*/ 0 h 11194"/>
              <a:gd name="T2" fmla="*/ 2147483646 w 21600"/>
              <a:gd name="T3" fmla="*/ 2147483646 h 11194"/>
              <a:gd name="T4" fmla="*/ 0 w 21600"/>
              <a:gd name="T5" fmla="*/ 2147483646 h 11194"/>
              <a:gd name="T6" fmla="*/ 0 60000 65536"/>
              <a:gd name="T7" fmla="*/ 0 60000 65536"/>
              <a:gd name="T8" fmla="*/ 0 60000 65536"/>
              <a:gd name="T9" fmla="*/ 0 w 21600"/>
              <a:gd name="T10" fmla="*/ 0 h 11194"/>
              <a:gd name="T11" fmla="*/ 21600 w 21600"/>
              <a:gd name="T12" fmla="*/ 11194 h 1119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11194" fill="none" extrusionOk="0">
                <a:moveTo>
                  <a:pt x="20725" y="-1"/>
                </a:moveTo>
                <a:cubicBezTo>
                  <a:pt x="21305" y="1976"/>
                  <a:pt x="21600" y="4025"/>
                  <a:pt x="21600" y="6085"/>
                </a:cubicBezTo>
                <a:cubicBezTo>
                  <a:pt x="21600" y="7806"/>
                  <a:pt x="21394" y="9521"/>
                  <a:pt x="20987" y="11194"/>
                </a:cubicBezTo>
              </a:path>
              <a:path w="21600" h="11194" stroke="0" extrusionOk="0">
                <a:moveTo>
                  <a:pt x="20725" y="-1"/>
                </a:moveTo>
                <a:cubicBezTo>
                  <a:pt x="21305" y="1976"/>
                  <a:pt x="21600" y="4025"/>
                  <a:pt x="21600" y="6085"/>
                </a:cubicBezTo>
                <a:cubicBezTo>
                  <a:pt x="21600" y="7806"/>
                  <a:pt x="21394" y="9521"/>
                  <a:pt x="20987" y="11194"/>
                </a:cubicBezTo>
                <a:lnTo>
                  <a:pt x="0" y="6085"/>
                </a:lnTo>
                <a:lnTo>
                  <a:pt x="20725" y="-1"/>
                </a:lnTo>
                <a:close/>
              </a:path>
            </a:pathLst>
          </a:custGeom>
          <a:noFill/>
          <a:ln w="1270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0000" tIns="46800" rIns="90000" bIns="46800" anchor="ctr"/>
          <a:lstStyle/>
          <a:p>
            <a:endParaRPr lang="zh-CN" altLang="en-US"/>
          </a:p>
        </p:txBody>
      </p:sp>
      <p:graphicFrame>
        <p:nvGraphicFramePr>
          <p:cNvPr id="103441" name="Object 17"/>
          <p:cNvGraphicFramePr>
            <a:graphicFrameLocks noChangeAspect="1"/>
          </p:cNvGraphicFramePr>
          <p:nvPr/>
        </p:nvGraphicFramePr>
        <p:xfrm>
          <a:off x="1000125" y="5000625"/>
          <a:ext cx="4678363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86" name="公式" r:id="rId17" imgW="2553335" imgH="412750" progId="Equation.3">
                  <p:embed/>
                </p:oleObj>
              </mc:Choice>
              <mc:Fallback>
                <p:oleObj name="公式" r:id="rId17" imgW="2553335" imgH="412750" progId="Equation.3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0125" y="5000625"/>
                        <a:ext cx="4678363" cy="8286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3442" name="Object 18"/>
          <p:cNvGraphicFramePr>
            <a:graphicFrameLocks noChangeAspect="1"/>
          </p:cNvGraphicFramePr>
          <p:nvPr/>
        </p:nvGraphicFramePr>
        <p:xfrm>
          <a:off x="6130925" y="3871913"/>
          <a:ext cx="233363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87" name="公式" r:id="rId19" imgW="300990" imgH="412750" progId="Equation.3">
                  <p:embed/>
                </p:oleObj>
              </mc:Choice>
              <mc:Fallback>
                <p:oleObj name="公式" r:id="rId19" imgW="300990" imgH="412750" progId="Equation.3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30925" y="3871913"/>
                        <a:ext cx="233363" cy="314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443" name="Text Box 19"/>
          <p:cNvSpPr txBox="1">
            <a:spLocks noChangeArrowheads="1"/>
          </p:cNvSpPr>
          <p:nvPr/>
        </p:nvSpPr>
        <p:spPr bwMode="auto">
          <a:xfrm>
            <a:off x="1600200" y="5948363"/>
            <a:ext cx="44005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取决于波面上 </a:t>
            </a:r>
            <a:r>
              <a:rPr lang="en-US" altLang="zh-CN">
                <a:solidFill>
                  <a:srgbClr val="66FFFF"/>
                </a:solidFill>
              </a:rPr>
              <a:t>d</a:t>
            </a:r>
            <a:r>
              <a:rPr lang="en-US" altLang="zh-CN" i="1">
                <a:solidFill>
                  <a:srgbClr val="66FFFF"/>
                </a:solidFill>
              </a:rPr>
              <a:t>S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处波的强度</a:t>
            </a:r>
            <a:r>
              <a:rPr lang="en-US" altLang="zh-CN">
                <a:solidFill>
                  <a:schemeClr val="bg1"/>
                </a:solidFill>
                <a:latin typeface="宋体" panose="02010600030101010101" pitchFamily="2" charset="-122"/>
              </a:rPr>
              <a:t>,</a:t>
            </a:r>
            <a:endParaRPr lang="en-US" altLang="zh-CN" b="0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graphicFrame>
        <p:nvGraphicFramePr>
          <p:cNvPr id="103444" name="Object 20"/>
          <p:cNvGraphicFramePr/>
          <p:nvPr/>
        </p:nvGraphicFramePr>
        <p:xfrm>
          <a:off x="882650" y="6008688"/>
          <a:ext cx="730250" cy="354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88" name="公式" r:id="rId21" imgW="902970" imgH="412750" progId="Equation.3">
                  <p:embed/>
                </p:oleObj>
              </mc:Choice>
              <mc:Fallback>
                <p:oleObj name="公式" r:id="rId21" imgW="902970" imgH="412750" progId="Equation.3">
                  <p:embed/>
                  <p:pic>
                    <p:nvPicPr>
                      <p:cNvPr id="0" name="Object 20"/>
                      <p:cNvPicPr>
                        <a:picLocks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82650" y="6008688"/>
                        <a:ext cx="730250" cy="354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445" name="Rectangle 21"/>
          <p:cNvSpPr>
            <a:spLocks noChangeArrowheads="1"/>
          </p:cNvSpPr>
          <p:nvPr/>
        </p:nvSpPr>
        <p:spPr bwMode="auto">
          <a:xfrm>
            <a:off x="6629400" y="5948363"/>
            <a:ext cx="1728788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为倾斜因子</a:t>
            </a:r>
            <a:endParaRPr lang="en-US" altLang="zh-CN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graphicFrame>
        <p:nvGraphicFramePr>
          <p:cNvPr id="103446" name="Object 22"/>
          <p:cNvGraphicFramePr>
            <a:graphicFrameLocks noChangeAspect="1"/>
          </p:cNvGraphicFramePr>
          <p:nvPr/>
        </p:nvGraphicFramePr>
        <p:xfrm>
          <a:off x="5946775" y="6013450"/>
          <a:ext cx="696913" cy="392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789" name="公式" r:id="rId23" imgW="769620" imgH="412750" progId="Equation.3">
                  <p:embed/>
                </p:oleObj>
              </mc:Choice>
              <mc:Fallback>
                <p:oleObj name="公式" r:id="rId23" imgW="769620" imgH="412750" progId="Equation.3">
                  <p:embed/>
                  <p:pic>
                    <p:nvPicPr>
                      <p:cNvPr id="0" name="Object 2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46775" y="6013450"/>
                        <a:ext cx="696913" cy="392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25"/>
          <p:cNvGrpSpPr/>
          <p:nvPr/>
        </p:nvGrpSpPr>
        <p:grpSpPr bwMode="auto">
          <a:xfrm>
            <a:off x="6316663" y="3217863"/>
            <a:ext cx="1001712" cy="1512887"/>
            <a:chOff x="2485" y="90"/>
            <a:chExt cx="1392" cy="1758"/>
          </a:xfrm>
        </p:grpSpPr>
        <p:sp>
          <p:nvSpPr>
            <p:cNvPr id="22563" name="Freeform 26"/>
            <p:cNvSpPr>
              <a:spLocks noChangeAspect="1"/>
            </p:cNvSpPr>
            <p:nvPr/>
          </p:nvSpPr>
          <p:spPr bwMode="auto">
            <a:xfrm>
              <a:off x="2485" y="124"/>
              <a:ext cx="588" cy="1667"/>
            </a:xfrm>
            <a:custGeom>
              <a:avLst/>
              <a:gdLst>
                <a:gd name="T0" fmla="*/ 0 w 822"/>
                <a:gd name="T1" fmla="*/ 0 h 2835"/>
                <a:gd name="T2" fmla="*/ 1 w 822"/>
                <a:gd name="T3" fmla="*/ 1 h 2835"/>
                <a:gd name="T4" fmla="*/ 1 w 822"/>
                <a:gd name="T5" fmla="*/ 1 h 2835"/>
                <a:gd name="T6" fmla="*/ 0 60000 65536"/>
                <a:gd name="T7" fmla="*/ 0 60000 65536"/>
                <a:gd name="T8" fmla="*/ 0 60000 65536"/>
                <a:gd name="T9" fmla="*/ 0 w 822"/>
                <a:gd name="T10" fmla="*/ 0 h 2835"/>
                <a:gd name="T11" fmla="*/ 822 w 822"/>
                <a:gd name="T12" fmla="*/ 2835 h 283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822" h="2835">
                  <a:moveTo>
                    <a:pt x="0" y="0"/>
                  </a:moveTo>
                  <a:cubicBezTo>
                    <a:pt x="243" y="373"/>
                    <a:pt x="487" y="747"/>
                    <a:pt x="624" y="1219"/>
                  </a:cubicBezTo>
                  <a:cubicBezTo>
                    <a:pt x="761" y="1691"/>
                    <a:pt x="789" y="2566"/>
                    <a:pt x="822" y="2835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64" name="Freeform 27"/>
            <p:cNvSpPr>
              <a:spLocks noChangeAspect="1"/>
            </p:cNvSpPr>
            <p:nvPr/>
          </p:nvSpPr>
          <p:spPr bwMode="auto">
            <a:xfrm>
              <a:off x="2895" y="90"/>
              <a:ext cx="549" cy="1701"/>
            </a:xfrm>
            <a:custGeom>
              <a:avLst/>
              <a:gdLst>
                <a:gd name="T0" fmla="*/ 0 w 793"/>
                <a:gd name="T1" fmla="*/ 0 h 2806"/>
                <a:gd name="T2" fmla="*/ 1 w 793"/>
                <a:gd name="T3" fmla="*/ 1 h 2806"/>
                <a:gd name="T4" fmla="*/ 1 w 793"/>
                <a:gd name="T5" fmla="*/ 1 h 2806"/>
                <a:gd name="T6" fmla="*/ 1 w 793"/>
                <a:gd name="T7" fmla="*/ 1 h 280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93"/>
                <a:gd name="T13" fmla="*/ 0 h 2806"/>
                <a:gd name="T14" fmla="*/ 793 w 793"/>
                <a:gd name="T15" fmla="*/ 2806 h 280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93" h="2806">
                  <a:moveTo>
                    <a:pt x="0" y="0"/>
                  </a:moveTo>
                  <a:cubicBezTo>
                    <a:pt x="182" y="264"/>
                    <a:pt x="364" y="529"/>
                    <a:pt x="482" y="822"/>
                  </a:cubicBezTo>
                  <a:cubicBezTo>
                    <a:pt x="600" y="1115"/>
                    <a:pt x="656" y="1426"/>
                    <a:pt x="708" y="1757"/>
                  </a:cubicBezTo>
                  <a:cubicBezTo>
                    <a:pt x="760" y="2088"/>
                    <a:pt x="779" y="2631"/>
                    <a:pt x="793" y="2806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65" name="Freeform 28"/>
            <p:cNvSpPr>
              <a:spLocks noChangeAspect="1"/>
            </p:cNvSpPr>
            <p:nvPr/>
          </p:nvSpPr>
          <p:spPr bwMode="auto">
            <a:xfrm>
              <a:off x="3325" y="140"/>
              <a:ext cx="552" cy="1708"/>
            </a:xfrm>
            <a:custGeom>
              <a:avLst/>
              <a:gdLst>
                <a:gd name="T0" fmla="*/ 0 w 793"/>
                <a:gd name="T1" fmla="*/ 0 h 2806"/>
                <a:gd name="T2" fmla="*/ 1 w 793"/>
                <a:gd name="T3" fmla="*/ 1 h 2806"/>
                <a:gd name="T4" fmla="*/ 1 w 793"/>
                <a:gd name="T5" fmla="*/ 1 h 2806"/>
                <a:gd name="T6" fmla="*/ 1 w 793"/>
                <a:gd name="T7" fmla="*/ 1 h 280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93"/>
                <a:gd name="T13" fmla="*/ 0 h 2806"/>
                <a:gd name="T14" fmla="*/ 793 w 793"/>
                <a:gd name="T15" fmla="*/ 2806 h 280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93" h="2806">
                  <a:moveTo>
                    <a:pt x="0" y="0"/>
                  </a:moveTo>
                  <a:cubicBezTo>
                    <a:pt x="182" y="264"/>
                    <a:pt x="364" y="529"/>
                    <a:pt x="482" y="822"/>
                  </a:cubicBezTo>
                  <a:cubicBezTo>
                    <a:pt x="600" y="1115"/>
                    <a:pt x="656" y="1426"/>
                    <a:pt x="708" y="1757"/>
                  </a:cubicBezTo>
                  <a:cubicBezTo>
                    <a:pt x="760" y="2088"/>
                    <a:pt x="779" y="2631"/>
                    <a:pt x="793" y="2806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03453" name="Freeform 29"/>
          <p:cNvSpPr/>
          <p:nvPr/>
        </p:nvSpPr>
        <p:spPr bwMode="auto">
          <a:xfrm>
            <a:off x="6916738" y="3889375"/>
            <a:ext cx="379412" cy="406400"/>
          </a:xfrm>
          <a:custGeom>
            <a:avLst/>
            <a:gdLst>
              <a:gd name="T0" fmla="*/ 2147483646 w 239"/>
              <a:gd name="T1" fmla="*/ 2147483646 h 256"/>
              <a:gd name="T2" fmla="*/ 2147483646 w 239"/>
              <a:gd name="T3" fmla="*/ 0 h 256"/>
              <a:gd name="T4" fmla="*/ 2147483646 w 239"/>
              <a:gd name="T5" fmla="*/ 2147483646 h 256"/>
              <a:gd name="T6" fmla="*/ 2147483646 w 239"/>
              <a:gd name="T7" fmla="*/ 2147483646 h 256"/>
              <a:gd name="T8" fmla="*/ 2147483646 w 239"/>
              <a:gd name="T9" fmla="*/ 2147483646 h 256"/>
              <a:gd name="T10" fmla="*/ 2147483646 w 239"/>
              <a:gd name="T11" fmla="*/ 2147483646 h 256"/>
              <a:gd name="T12" fmla="*/ 2147483646 w 239"/>
              <a:gd name="T13" fmla="*/ 2147483646 h 256"/>
              <a:gd name="T14" fmla="*/ 2147483646 w 239"/>
              <a:gd name="T15" fmla="*/ 2147483646 h 256"/>
              <a:gd name="T16" fmla="*/ 2147483646 w 239"/>
              <a:gd name="T17" fmla="*/ 2147483646 h 256"/>
              <a:gd name="T18" fmla="*/ 2147483646 w 239"/>
              <a:gd name="T19" fmla="*/ 2147483646 h 256"/>
              <a:gd name="T20" fmla="*/ 2147483646 w 239"/>
              <a:gd name="T21" fmla="*/ 2147483646 h 256"/>
              <a:gd name="T22" fmla="*/ 2147483646 w 239"/>
              <a:gd name="T23" fmla="*/ 2147483646 h 256"/>
              <a:gd name="T24" fmla="*/ 2147483646 w 239"/>
              <a:gd name="T25" fmla="*/ 2147483646 h 256"/>
              <a:gd name="T26" fmla="*/ 2147483646 w 239"/>
              <a:gd name="T27" fmla="*/ 2147483646 h 256"/>
              <a:gd name="T28" fmla="*/ 2147483646 w 239"/>
              <a:gd name="T29" fmla="*/ 2147483646 h 256"/>
              <a:gd name="T30" fmla="*/ 2147483646 w 239"/>
              <a:gd name="T31" fmla="*/ 2147483646 h 25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239"/>
              <a:gd name="T49" fmla="*/ 0 h 256"/>
              <a:gd name="T50" fmla="*/ 239 w 239"/>
              <a:gd name="T51" fmla="*/ 256 h 25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239" h="256">
                <a:moveTo>
                  <a:pt x="3" y="2"/>
                </a:moveTo>
                <a:cubicBezTo>
                  <a:pt x="11" y="2"/>
                  <a:pt x="24" y="1"/>
                  <a:pt x="33" y="0"/>
                </a:cubicBezTo>
                <a:cubicBezTo>
                  <a:pt x="40" y="0"/>
                  <a:pt x="52" y="4"/>
                  <a:pt x="59" y="4"/>
                </a:cubicBezTo>
                <a:cubicBezTo>
                  <a:pt x="96" y="5"/>
                  <a:pt x="73" y="7"/>
                  <a:pt x="114" y="9"/>
                </a:cubicBezTo>
                <a:cubicBezTo>
                  <a:pt x="143" y="16"/>
                  <a:pt x="167" y="21"/>
                  <a:pt x="194" y="35"/>
                </a:cubicBezTo>
                <a:cubicBezTo>
                  <a:pt x="199" y="37"/>
                  <a:pt x="205" y="37"/>
                  <a:pt x="206" y="45"/>
                </a:cubicBezTo>
                <a:cubicBezTo>
                  <a:pt x="207" y="63"/>
                  <a:pt x="216" y="79"/>
                  <a:pt x="217" y="98"/>
                </a:cubicBezTo>
                <a:cubicBezTo>
                  <a:pt x="217" y="114"/>
                  <a:pt x="225" y="126"/>
                  <a:pt x="225" y="142"/>
                </a:cubicBezTo>
                <a:cubicBezTo>
                  <a:pt x="226" y="150"/>
                  <a:pt x="231" y="184"/>
                  <a:pt x="231" y="184"/>
                </a:cubicBezTo>
                <a:cubicBezTo>
                  <a:pt x="230" y="191"/>
                  <a:pt x="239" y="254"/>
                  <a:pt x="237" y="250"/>
                </a:cubicBezTo>
                <a:cubicBezTo>
                  <a:pt x="216" y="256"/>
                  <a:pt x="175" y="232"/>
                  <a:pt x="149" y="226"/>
                </a:cubicBezTo>
                <a:cubicBezTo>
                  <a:pt x="118" y="221"/>
                  <a:pt x="71" y="219"/>
                  <a:pt x="39" y="214"/>
                </a:cubicBezTo>
                <a:cubicBezTo>
                  <a:pt x="36" y="215"/>
                  <a:pt x="44" y="214"/>
                  <a:pt x="41" y="212"/>
                </a:cubicBezTo>
                <a:cubicBezTo>
                  <a:pt x="40" y="205"/>
                  <a:pt x="37" y="196"/>
                  <a:pt x="33" y="172"/>
                </a:cubicBezTo>
                <a:cubicBezTo>
                  <a:pt x="29" y="148"/>
                  <a:pt x="22" y="95"/>
                  <a:pt x="19" y="70"/>
                </a:cubicBezTo>
                <a:cubicBezTo>
                  <a:pt x="14" y="42"/>
                  <a:pt x="0" y="13"/>
                  <a:pt x="3" y="2"/>
                </a:cubicBez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</a:ln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" name="Group 30"/>
          <p:cNvGrpSpPr/>
          <p:nvPr/>
        </p:nvGrpSpPr>
        <p:grpSpPr bwMode="auto">
          <a:xfrm>
            <a:off x="6256338" y="3295650"/>
            <a:ext cx="1160462" cy="1360488"/>
            <a:chOff x="2313" y="321"/>
            <a:chExt cx="1818" cy="1299"/>
          </a:xfrm>
        </p:grpSpPr>
        <p:sp>
          <p:nvSpPr>
            <p:cNvPr id="22558" name="Freeform 31"/>
            <p:cNvSpPr>
              <a:spLocks noChangeAspect="1"/>
            </p:cNvSpPr>
            <p:nvPr/>
          </p:nvSpPr>
          <p:spPr bwMode="auto">
            <a:xfrm>
              <a:off x="2313" y="321"/>
              <a:ext cx="1529" cy="116"/>
            </a:xfrm>
            <a:custGeom>
              <a:avLst/>
              <a:gdLst>
                <a:gd name="T0" fmla="*/ 0 w 2041"/>
                <a:gd name="T1" fmla="*/ 1 h 208"/>
                <a:gd name="T2" fmla="*/ 1 w 2041"/>
                <a:gd name="T3" fmla="*/ 1 h 208"/>
                <a:gd name="T4" fmla="*/ 1 w 2041"/>
                <a:gd name="T5" fmla="*/ 1 h 208"/>
                <a:gd name="T6" fmla="*/ 1 w 2041"/>
                <a:gd name="T7" fmla="*/ 1 h 208"/>
                <a:gd name="T8" fmla="*/ 1 w 2041"/>
                <a:gd name="T9" fmla="*/ 1 h 2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041"/>
                <a:gd name="T16" fmla="*/ 0 h 208"/>
                <a:gd name="T17" fmla="*/ 2041 w 2041"/>
                <a:gd name="T18" fmla="*/ 208 h 20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041" h="208">
                  <a:moveTo>
                    <a:pt x="0" y="208"/>
                  </a:moveTo>
                  <a:cubicBezTo>
                    <a:pt x="200" y="139"/>
                    <a:pt x="401" y="71"/>
                    <a:pt x="595" y="38"/>
                  </a:cubicBezTo>
                  <a:cubicBezTo>
                    <a:pt x="789" y="5"/>
                    <a:pt x="978" y="0"/>
                    <a:pt x="1162" y="9"/>
                  </a:cubicBezTo>
                  <a:cubicBezTo>
                    <a:pt x="1346" y="18"/>
                    <a:pt x="1554" y="61"/>
                    <a:pt x="1701" y="94"/>
                  </a:cubicBezTo>
                  <a:cubicBezTo>
                    <a:pt x="1848" y="127"/>
                    <a:pt x="1984" y="189"/>
                    <a:pt x="2041" y="20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59" name="Freeform 32"/>
            <p:cNvSpPr>
              <a:spLocks noChangeAspect="1"/>
            </p:cNvSpPr>
            <p:nvPr/>
          </p:nvSpPr>
          <p:spPr bwMode="auto">
            <a:xfrm>
              <a:off x="2485" y="568"/>
              <a:ext cx="1486" cy="115"/>
            </a:xfrm>
            <a:custGeom>
              <a:avLst/>
              <a:gdLst>
                <a:gd name="T0" fmla="*/ 0 w 2041"/>
                <a:gd name="T1" fmla="*/ 1 h 208"/>
                <a:gd name="T2" fmla="*/ 1 w 2041"/>
                <a:gd name="T3" fmla="*/ 1 h 208"/>
                <a:gd name="T4" fmla="*/ 1 w 2041"/>
                <a:gd name="T5" fmla="*/ 1 h 208"/>
                <a:gd name="T6" fmla="*/ 1 w 2041"/>
                <a:gd name="T7" fmla="*/ 1 h 208"/>
                <a:gd name="T8" fmla="*/ 1 w 2041"/>
                <a:gd name="T9" fmla="*/ 1 h 2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041"/>
                <a:gd name="T16" fmla="*/ 0 h 208"/>
                <a:gd name="T17" fmla="*/ 2041 w 2041"/>
                <a:gd name="T18" fmla="*/ 208 h 20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041" h="208">
                  <a:moveTo>
                    <a:pt x="0" y="208"/>
                  </a:moveTo>
                  <a:cubicBezTo>
                    <a:pt x="200" y="139"/>
                    <a:pt x="401" y="71"/>
                    <a:pt x="595" y="38"/>
                  </a:cubicBezTo>
                  <a:cubicBezTo>
                    <a:pt x="789" y="5"/>
                    <a:pt x="978" y="0"/>
                    <a:pt x="1162" y="9"/>
                  </a:cubicBezTo>
                  <a:cubicBezTo>
                    <a:pt x="1346" y="18"/>
                    <a:pt x="1554" y="61"/>
                    <a:pt x="1701" y="94"/>
                  </a:cubicBezTo>
                  <a:cubicBezTo>
                    <a:pt x="1848" y="127"/>
                    <a:pt x="1984" y="189"/>
                    <a:pt x="2041" y="20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60" name="Freeform 33"/>
            <p:cNvSpPr>
              <a:spLocks noChangeAspect="1"/>
            </p:cNvSpPr>
            <p:nvPr/>
          </p:nvSpPr>
          <p:spPr bwMode="auto">
            <a:xfrm>
              <a:off x="2578" y="881"/>
              <a:ext cx="1493" cy="117"/>
            </a:xfrm>
            <a:custGeom>
              <a:avLst/>
              <a:gdLst>
                <a:gd name="T0" fmla="*/ 0 w 2041"/>
                <a:gd name="T1" fmla="*/ 1 h 208"/>
                <a:gd name="T2" fmla="*/ 1 w 2041"/>
                <a:gd name="T3" fmla="*/ 1 h 208"/>
                <a:gd name="T4" fmla="*/ 1 w 2041"/>
                <a:gd name="T5" fmla="*/ 1 h 208"/>
                <a:gd name="T6" fmla="*/ 1 w 2041"/>
                <a:gd name="T7" fmla="*/ 1 h 208"/>
                <a:gd name="T8" fmla="*/ 1 w 2041"/>
                <a:gd name="T9" fmla="*/ 1 h 2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041"/>
                <a:gd name="T16" fmla="*/ 0 h 208"/>
                <a:gd name="T17" fmla="*/ 2041 w 2041"/>
                <a:gd name="T18" fmla="*/ 208 h 20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041" h="208">
                  <a:moveTo>
                    <a:pt x="0" y="208"/>
                  </a:moveTo>
                  <a:cubicBezTo>
                    <a:pt x="200" y="139"/>
                    <a:pt x="401" y="71"/>
                    <a:pt x="595" y="38"/>
                  </a:cubicBezTo>
                  <a:cubicBezTo>
                    <a:pt x="789" y="5"/>
                    <a:pt x="978" y="0"/>
                    <a:pt x="1162" y="9"/>
                  </a:cubicBezTo>
                  <a:cubicBezTo>
                    <a:pt x="1346" y="18"/>
                    <a:pt x="1554" y="61"/>
                    <a:pt x="1701" y="94"/>
                  </a:cubicBezTo>
                  <a:cubicBezTo>
                    <a:pt x="1848" y="127"/>
                    <a:pt x="1984" y="189"/>
                    <a:pt x="2041" y="20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61" name="Freeform 34"/>
            <p:cNvSpPr>
              <a:spLocks noChangeAspect="1"/>
            </p:cNvSpPr>
            <p:nvPr/>
          </p:nvSpPr>
          <p:spPr bwMode="auto">
            <a:xfrm>
              <a:off x="2657" y="1210"/>
              <a:ext cx="1464" cy="115"/>
            </a:xfrm>
            <a:custGeom>
              <a:avLst/>
              <a:gdLst>
                <a:gd name="T0" fmla="*/ 0 w 2041"/>
                <a:gd name="T1" fmla="*/ 1 h 208"/>
                <a:gd name="T2" fmla="*/ 1 w 2041"/>
                <a:gd name="T3" fmla="*/ 1 h 208"/>
                <a:gd name="T4" fmla="*/ 1 w 2041"/>
                <a:gd name="T5" fmla="*/ 1 h 208"/>
                <a:gd name="T6" fmla="*/ 1 w 2041"/>
                <a:gd name="T7" fmla="*/ 1 h 208"/>
                <a:gd name="T8" fmla="*/ 1 w 2041"/>
                <a:gd name="T9" fmla="*/ 1 h 2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041"/>
                <a:gd name="T16" fmla="*/ 0 h 208"/>
                <a:gd name="T17" fmla="*/ 2041 w 2041"/>
                <a:gd name="T18" fmla="*/ 208 h 20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041" h="208">
                  <a:moveTo>
                    <a:pt x="0" y="208"/>
                  </a:moveTo>
                  <a:cubicBezTo>
                    <a:pt x="200" y="139"/>
                    <a:pt x="401" y="71"/>
                    <a:pt x="595" y="38"/>
                  </a:cubicBezTo>
                  <a:cubicBezTo>
                    <a:pt x="789" y="5"/>
                    <a:pt x="978" y="0"/>
                    <a:pt x="1162" y="9"/>
                  </a:cubicBezTo>
                  <a:cubicBezTo>
                    <a:pt x="1346" y="18"/>
                    <a:pt x="1554" y="61"/>
                    <a:pt x="1701" y="94"/>
                  </a:cubicBezTo>
                  <a:cubicBezTo>
                    <a:pt x="1848" y="127"/>
                    <a:pt x="1984" y="189"/>
                    <a:pt x="2041" y="208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22562" name="Freeform 35"/>
            <p:cNvSpPr>
              <a:spLocks noChangeAspect="1"/>
            </p:cNvSpPr>
            <p:nvPr/>
          </p:nvSpPr>
          <p:spPr bwMode="auto">
            <a:xfrm>
              <a:off x="2710" y="1510"/>
              <a:ext cx="1421" cy="110"/>
            </a:xfrm>
            <a:custGeom>
              <a:avLst/>
              <a:gdLst>
                <a:gd name="T0" fmla="*/ 0 w 1871"/>
                <a:gd name="T1" fmla="*/ 2 h 132"/>
                <a:gd name="T2" fmla="*/ 2 w 1871"/>
                <a:gd name="T3" fmla="*/ 2 h 132"/>
                <a:gd name="T4" fmla="*/ 2 w 1871"/>
                <a:gd name="T5" fmla="*/ 2 h 132"/>
                <a:gd name="T6" fmla="*/ 2 w 1871"/>
                <a:gd name="T7" fmla="*/ 2 h 132"/>
                <a:gd name="T8" fmla="*/ 2 w 1871"/>
                <a:gd name="T9" fmla="*/ 2 h 1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871"/>
                <a:gd name="T16" fmla="*/ 0 h 132"/>
                <a:gd name="T17" fmla="*/ 1871 w 1871"/>
                <a:gd name="T18" fmla="*/ 132 h 13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871" h="132">
                  <a:moveTo>
                    <a:pt x="0" y="132"/>
                  </a:moveTo>
                  <a:cubicBezTo>
                    <a:pt x="203" y="85"/>
                    <a:pt x="407" y="38"/>
                    <a:pt x="596" y="19"/>
                  </a:cubicBezTo>
                  <a:cubicBezTo>
                    <a:pt x="785" y="0"/>
                    <a:pt x="973" y="10"/>
                    <a:pt x="1134" y="19"/>
                  </a:cubicBezTo>
                  <a:cubicBezTo>
                    <a:pt x="1295" y="28"/>
                    <a:pt x="1437" y="57"/>
                    <a:pt x="1560" y="76"/>
                  </a:cubicBezTo>
                  <a:cubicBezTo>
                    <a:pt x="1683" y="95"/>
                    <a:pt x="1819" y="123"/>
                    <a:pt x="1871" y="132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03460" name="Line 36"/>
          <p:cNvSpPr>
            <a:spLocks noChangeShapeType="1"/>
          </p:cNvSpPr>
          <p:nvPr/>
        </p:nvSpPr>
        <p:spPr bwMode="auto">
          <a:xfrm flipV="1">
            <a:off x="7140575" y="3643313"/>
            <a:ext cx="1143000" cy="45720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/>
          <a:lstStyle/>
          <a:p>
            <a:endParaRPr lang="zh-CN" altLang="en-US"/>
          </a:p>
        </p:txBody>
      </p:sp>
      <p:sp>
        <p:nvSpPr>
          <p:cNvPr id="103461" name="Line 37"/>
          <p:cNvSpPr>
            <a:spLocks noChangeShapeType="1"/>
          </p:cNvSpPr>
          <p:nvPr/>
        </p:nvSpPr>
        <p:spPr bwMode="auto">
          <a:xfrm>
            <a:off x="7140575" y="4090988"/>
            <a:ext cx="1390650" cy="388937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/>
          <a:lstStyle/>
          <a:p>
            <a:endParaRPr lang="zh-CN" altLang="en-US"/>
          </a:p>
        </p:txBody>
      </p:sp>
      <p:sp>
        <p:nvSpPr>
          <p:cNvPr id="103462" name="Text Box 38"/>
          <p:cNvSpPr txBox="1">
            <a:spLocks noChangeArrowheads="1"/>
          </p:cNvSpPr>
          <p:nvPr/>
        </p:nvSpPr>
        <p:spPr bwMode="auto">
          <a:xfrm>
            <a:off x="357188" y="333375"/>
            <a:ext cx="5286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>
                <a:solidFill>
                  <a:srgbClr val="FFFF00"/>
                </a:solidFill>
              </a:rPr>
              <a:t>三</a:t>
            </a:r>
            <a:r>
              <a:rPr lang="en-US" altLang="zh-CN">
                <a:solidFill>
                  <a:srgbClr val="FFFF00"/>
                </a:solidFill>
              </a:rPr>
              <a:t>. </a:t>
            </a:r>
            <a:r>
              <a:rPr lang="zh-CN" altLang="en-US">
                <a:solidFill>
                  <a:srgbClr val="FFFF00"/>
                </a:solidFill>
                <a:latin typeface="黑体" panose="02010609060101010101" pitchFamily="49" charset="-122"/>
              </a:rPr>
              <a:t>惠更斯</a:t>
            </a:r>
            <a:r>
              <a:rPr lang="en-US" altLang="zh-CN" b="0">
                <a:solidFill>
                  <a:srgbClr val="FFFF00"/>
                </a:solidFill>
                <a:latin typeface="宋体" panose="02010600030101010101" pitchFamily="2" charset="-122"/>
              </a:rPr>
              <a:t>—</a:t>
            </a:r>
            <a:r>
              <a:rPr lang="zh-CN" altLang="en-US">
                <a:solidFill>
                  <a:srgbClr val="FFFF00"/>
                </a:solidFill>
                <a:latin typeface="黑体" panose="02010609060101010101" pitchFamily="49" charset="-122"/>
              </a:rPr>
              <a:t>菲涅耳原理  </a:t>
            </a:r>
            <a:endParaRPr lang="zh-CN" altLang="en-US">
              <a:solidFill>
                <a:srgbClr val="FFFF00"/>
              </a:solidFill>
              <a:latin typeface="宋体" panose="02010600030101010101" pitchFamily="2" charset="-122"/>
            </a:endParaRPr>
          </a:p>
        </p:txBody>
      </p:sp>
      <p:sp>
        <p:nvSpPr>
          <p:cNvPr id="22557" name="灯片编号占位符 1"/>
          <p:cNvSpPr txBox="1"/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86194851-4E9C-48DD-BCA7-E88602F770C6}" type="slidenum">
              <a:rPr lang="en-US" altLang="zh-CN" b="0">
                <a:solidFill>
                  <a:srgbClr val="FF00FF"/>
                </a:solidFill>
              </a:rPr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  <a:endParaRPr lang="en-US" altLang="zh-CN" b="0">
              <a:solidFill>
                <a:srgbClr val="FF00FF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3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3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3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3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03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3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03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03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03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03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03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103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103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03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500"/>
                            </p:stCondLst>
                            <p:childTnLst>
                              <p:par>
                                <p:cTn id="7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03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103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103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000"/>
                            </p:stCondLst>
                            <p:childTnLst>
                              <p:par>
                                <p:cTn id="8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103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500"/>
                            </p:stCondLst>
                            <p:childTnLst>
                              <p:par>
                                <p:cTn id="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103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034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034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03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03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00"/>
                            </p:stCondLst>
                            <p:childTnLst>
                              <p:par>
                                <p:cTn id="10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103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00"/>
                            </p:stCondLst>
                            <p:childTnLst>
                              <p:par>
                                <p:cTn id="1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103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103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103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27" grpId="0" autoUpdateAnimBg="0"/>
      <p:bldP spid="103428" grpId="0" autoUpdateAnimBg="0"/>
      <p:bldP spid="103430" grpId="0" autoUpdateAnimBg="0"/>
      <p:bldP spid="103431" grpId="0" autoUpdateAnimBg="0"/>
      <p:bldP spid="103432" grpId="0" autoUpdateAnimBg="0"/>
      <p:bldP spid="103443" grpId="0" autoUpdateAnimBg="0"/>
      <p:bldP spid="103445" grpId="0" autoUpdateAnimBg="0"/>
      <p:bldP spid="103462" grpId="0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4452" name="Object 4"/>
          <p:cNvGraphicFramePr>
            <a:graphicFrameLocks noChangeAspect="1"/>
          </p:cNvGraphicFramePr>
          <p:nvPr/>
        </p:nvGraphicFramePr>
        <p:xfrm>
          <a:off x="928688" y="639763"/>
          <a:ext cx="2486025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799" name="公式" r:id="rId1" imgW="1505585" imgH="222885" progId="Equation.3">
                  <p:embed/>
                </p:oleObj>
              </mc:Choice>
              <mc:Fallback>
                <p:oleObj name="公式" r:id="rId1" imgW="1505585" imgH="222885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8688" y="639763"/>
                        <a:ext cx="2486025" cy="431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4454" name="Object 6"/>
          <p:cNvGraphicFramePr>
            <a:graphicFrameLocks noChangeAspect="1"/>
          </p:cNvGraphicFramePr>
          <p:nvPr/>
        </p:nvGraphicFramePr>
        <p:xfrm>
          <a:off x="571500" y="2786063"/>
          <a:ext cx="4999038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800" name="公式" r:id="rId3" imgW="2999740" imgH="412750" progId="Equation.3">
                  <p:embed/>
                </p:oleObj>
              </mc:Choice>
              <mc:Fallback>
                <p:oleObj name="公式" r:id="rId3" imgW="2999740" imgH="41275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1500" y="2786063"/>
                        <a:ext cx="4999038" cy="755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4455" name="Line 7"/>
          <p:cNvSpPr>
            <a:spLocks noChangeShapeType="1"/>
          </p:cNvSpPr>
          <p:nvPr/>
        </p:nvSpPr>
        <p:spPr bwMode="auto">
          <a:xfrm>
            <a:off x="3957638" y="2170113"/>
            <a:ext cx="2362200" cy="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/>
          <a:lstStyle/>
          <a:p>
            <a:endParaRPr lang="zh-CN" altLang="en-US"/>
          </a:p>
        </p:txBody>
      </p:sp>
      <p:sp>
        <p:nvSpPr>
          <p:cNvPr id="104456" name="Line 8"/>
          <p:cNvSpPr>
            <a:spLocks noChangeShapeType="1"/>
          </p:cNvSpPr>
          <p:nvPr/>
        </p:nvSpPr>
        <p:spPr bwMode="auto">
          <a:xfrm flipV="1">
            <a:off x="3976688" y="730250"/>
            <a:ext cx="0" cy="1439863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/>
          <a:lstStyle/>
          <a:p>
            <a:endParaRPr lang="zh-CN" altLang="en-US"/>
          </a:p>
        </p:txBody>
      </p:sp>
      <p:graphicFrame>
        <p:nvGraphicFramePr>
          <p:cNvPr id="104457" name="Object 9"/>
          <p:cNvGraphicFramePr/>
          <p:nvPr/>
        </p:nvGraphicFramePr>
        <p:xfrm>
          <a:off x="942975" y="1677988"/>
          <a:ext cx="1839913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801" name="公式" r:id="rId5" imgW="2352675" imgH="925830" progId="Equation.3">
                  <p:embed/>
                </p:oleObj>
              </mc:Choice>
              <mc:Fallback>
                <p:oleObj name="公式" r:id="rId5" imgW="2352675" imgH="925830" progId="Equation.3">
                  <p:embed/>
                  <p:pic>
                    <p:nvPicPr>
                      <p:cNvPr id="0" name="Object 9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2975" y="1677988"/>
                        <a:ext cx="1839913" cy="742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4458" name="Object 10"/>
          <p:cNvGraphicFramePr/>
          <p:nvPr/>
        </p:nvGraphicFramePr>
        <p:xfrm>
          <a:off x="969963" y="1217613"/>
          <a:ext cx="490537" cy="411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802" name="公式" r:id="rId7" imgW="591185" imgH="490855" progId="Equation.3">
                  <p:embed/>
                </p:oleObj>
              </mc:Choice>
              <mc:Fallback>
                <p:oleObj name="公式" r:id="rId7" imgW="591185" imgH="490855" progId="Equation.3">
                  <p:embed/>
                  <p:pic>
                    <p:nvPicPr>
                      <p:cNvPr id="0" name="Object 10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9963" y="1217613"/>
                        <a:ext cx="490537" cy="411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4459" name="AutoShape 11"/>
          <p:cNvSpPr/>
          <p:nvPr/>
        </p:nvSpPr>
        <p:spPr bwMode="auto">
          <a:xfrm>
            <a:off x="609600" y="839788"/>
            <a:ext cx="215900" cy="1255712"/>
          </a:xfrm>
          <a:prstGeom prst="leftBrace">
            <a:avLst>
              <a:gd name="adj1" fmla="val 48468"/>
              <a:gd name="adj2" fmla="val 50000"/>
            </a:avLst>
          </a:prstGeom>
          <a:noFill/>
          <a:ln w="28575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0000" tIns="46800" rIns="90000" bIns="46800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graphicFrame>
        <p:nvGraphicFramePr>
          <p:cNvPr id="104460" name="Object 12"/>
          <p:cNvGraphicFramePr>
            <a:graphicFrameLocks noChangeAspect="1"/>
          </p:cNvGraphicFramePr>
          <p:nvPr/>
        </p:nvGraphicFramePr>
        <p:xfrm>
          <a:off x="4130675" y="730250"/>
          <a:ext cx="555625" cy="312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803" name="公式" r:id="rId9" imgW="769620" imgH="412750" progId="Equation.3">
                  <p:embed/>
                </p:oleObj>
              </mc:Choice>
              <mc:Fallback>
                <p:oleObj name="公式" r:id="rId9" imgW="769620" imgH="41275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30675" y="730250"/>
                        <a:ext cx="555625" cy="3127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4461" name="Object 13"/>
          <p:cNvGraphicFramePr>
            <a:graphicFrameLocks noChangeAspect="1"/>
          </p:cNvGraphicFramePr>
          <p:nvPr/>
        </p:nvGraphicFramePr>
        <p:xfrm>
          <a:off x="6178550" y="2343150"/>
          <a:ext cx="198438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804" name="公式" r:id="rId11" imgW="256540" imgH="312420" progId="Equation.3">
                  <p:embed/>
                </p:oleObj>
              </mc:Choice>
              <mc:Fallback>
                <p:oleObj name="公式" r:id="rId11" imgW="256540" imgH="31242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78550" y="2343150"/>
                        <a:ext cx="198438" cy="241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4462" name="Object 14"/>
          <p:cNvGraphicFramePr>
            <a:graphicFrameLocks noChangeAspect="1"/>
          </p:cNvGraphicFramePr>
          <p:nvPr/>
        </p:nvGraphicFramePr>
        <p:xfrm>
          <a:off x="5457825" y="2300288"/>
          <a:ext cx="428625" cy="33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805" name="公式" r:id="rId13" imgW="579755" imgH="445770" progId="Equation.3">
                  <p:embed/>
                </p:oleObj>
              </mc:Choice>
              <mc:Fallback>
                <p:oleObj name="公式" r:id="rId13" imgW="579755" imgH="44577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57825" y="2300288"/>
                        <a:ext cx="428625" cy="336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4463" name="Rectangle 15"/>
          <p:cNvSpPr>
            <a:spLocks noChangeArrowheads="1"/>
          </p:cNvSpPr>
          <p:nvPr/>
        </p:nvSpPr>
        <p:spPr bwMode="auto">
          <a:xfrm>
            <a:off x="665163" y="4076700"/>
            <a:ext cx="1674812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</a:rPr>
              <a:t>说明</a:t>
            </a:r>
            <a:endParaRPr lang="zh-CN" altLang="en-US">
              <a:solidFill>
                <a:srgbClr val="FFFF00"/>
              </a:solidFill>
              <a:latin typeface="宋体" panose="02010600030101010101" pitchFamily="2" charset="-122"/>
            </a:endParaRPr>
          </a:p>
        </p:txBody>
      </p:sp>
      <p:graphicFrame>
        <p:nvGraphicFramePr>
          <p:cNvPr id="104466" name="Object 18"/>
          <p:cNvGraphicFramePr>
            <a:graphicFrameLocks noChangeAspect="1"/>
          </p:cNvGraphicFramePr>
          <p:nvPr/>
        </p:nvGraphicFramePr>
        <p:xfrm>
          <a:off x="3657600" y="1993900"/>
          <a:ext cx="161925" cy="252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806" name="公式" r:id="rId15" imgW="189865" imgH="323215" progId="Equation.3">
                  <p:embed/>
                </p:oleObj>
              </mc:Choice>
              <mc:Fallback>
                <p:oleObj name="公式" r:id="rId15" imgW="189865" imgH="323215" progId="Equation.3">
                  <p:embed/>
                  <p:pic>
                    <p:nvPicPr>
                      <p:cNvPr id="0" name="Object 1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7600" y="1993900"/>
                        <a:ext cx="161925" cy="252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4467" name="Object 19"/>
          <p:cNvGraphicFramePr>
            <a:graphicFrameLocks noChangeAspect="1"/>
          </p:cNvGraphicFramePr>
          <p:nvPr/>
        </p:nvGraphicFramePr>
        <p:xfrm>
          <a:off x="3657600" y="992188"/>
          <a:ext cx="111125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807" name="公式" r:id="rId17" imgW="122555" imgH="312420" progId="Equation.3">
                  <p:embed/>
                </p:oleObj>
              </mc:Choice>
              <mc:Fallback>
                <p:oleObj name="公式" r:id="rId17" imgW="122555" imgH="312420" progId="Equation.3">
                  <p:embed/>
                  <p:pic>
                    <p:nvPicPr>
                      <p:cNvPr id="0" name="Object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7600" y="992188"/>
                        <a:ext cx="111125" cy="241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4468" name="Freeform 20"/>
          <p:cNvSpPr/>
          <p:nvPr/>
        </p:nvSpPr>
        <p:spPr bwMode="auto">
          <a:xfrm>
            <a:off x="3965575" y="1090613"/>
            <a:ext cx="1800225" cy="1079500"/>
          </a:xfrm>
          <a:custGeom>
            <a:avLst/>
            <a:gdLst>
              <a:gd name="T0" fmla="*/ 0 w 1134"/>
              <a:gd name="T1" fmla="*/ 2147483646 h 831"/>
              <a:gd name="T2" fmla="*/ 2147483646 w 1134"/>
              <a:gd name="T3" fmla="*/ 2147483646 h 831"/>
              <a:gd name="T4" fmla="*/ 2147483646 w 1134"/>
              <a:gd name="T5" fmla="*/ 2147483646 h 831"/>
              <a:gd name="T6" fmla="*/ 2147483646 w 1134"/>
              <a:gd name="T7" fmla="*/ 2147483646 h 831"/>
              <a:gd name="T8" fmla="*/ 0 60000 65536"/>
              <a:gd name="T9" fmla="*/ 0 60000 65536"/>
              <a:gd name="T10" fmla="*/ 0 60000 65536"/>
              <a:gd name="T11" fmla="*/ 0 60000 65536"/>
              <a:gd name="T12" fmla="*/ 0 w 1134"/>
              <a:gd name="T13" fmla="*/ 0 h 831"/>
              <a:gd name="T14" fmla="*/ 1134 w 1134"/>
              <a:gd name="T15" fmla="*/ 831 h 83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34" h="831">
                <a:moveTo>
                  <a:pt x="0" y="15"/>
                </a:moveTo>
                <a:cubicBezTo>
                  <a:pt x="125" y="7"/>
                  <a:pt x="250" y="0"/>
                  <a:pt x="363" y="106"/>
                </a:cubicBezTo>
                <a:cubicBezTo>
                  <a:pt x="476" y="212"/>
                  <a:pt x="552" y="529"/>
                  <a:pt x="680" y="650"/>
                </a:cubicBezTo>
                <a:cubicBezTo>
                  <a:pt x="808" y="771"/>
                  <a:pt x="1058" y="801"/>
                  <a:pt x="1134" y="831"/>
                </a:cubicBezTo>
              </a:path>
            </a:pathLst>
          </a:custGeom>
          <a:noFill/>
          <a:ln w="28575">
            <a:solidFill>
              <a:srgbClr val="FFCC99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0" tIns="46800" rIns="90000" bIns="46800">
            <a:spAutoFit/>
          </a:bodyPr>
          <a:lstStyle/>
          <a:p>
            <a:endParaRPr lang="zh-CN" altLang="en-US"/>
          </a:p>
        </p:txBody>
      </p:sp>
      <p:sp>
        <p:nvSpPr>
          <p:cNvPr id="104469" name="AutoShape 21"/>
          <p:cNvSpPr>
            <a:spLocks noChangeArrowheads="1"/>
          </p:cNvSpPr>
          <p:nvPr/>
        </p:nvSpPr>
        <p:spPr bwMode="auto">
          <a:xfrm>
            <a:off x="323850" y="4113213"/>
            <a:ext cx="360363" cy="576262"/>
          </a:xfrm>
          <a:prstGeom prst="star4">
            <a:avLst>
              <a:gd name="adj" fmla="val 18519"/>
            </a:avLst>
          </a:prstGeom>
          <a:gradFill rotWithShape="0">
            <a:gsLst>
              <a:gs pos="0">
                <a:srgbClr val="99FF99"/>
              </a:gs>
              <a:gs pos="100000">
                <a:srgbClr val="477647"/>
              </a:gs>
            </a:gsLst>
            <a:path path="shape">
              <a:fillToRect l="50000" t="50000" r="50000" b="50000"/>
            </a:path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graphicFrame>
        <p:nvGraphicFramePr>
          <p:cNvPr id="104470" name="Object 22"/>
          <p:cNvGraphicFramePr/>
          <p:nvPr/>
        </p:nvGraphicFramePr>
        <p:xfrm>
          <a:off x="2409825" y="1217613"/>
          <a:ext cx="879475" cy="411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808" name="公式" r:id="rId19" imgW="1104265" imgH="490855" progId="Equation.3">
                  <p:embed/>
                </p:oleObj>
              </mc:Choice>
              <mc:Fallback>
                <p:oleObj name="公式" r:id="rId19" imgW="1104265" imgH="490855" progId="Equation.3">
                  <p:embed/>
                  <p:pic>
                    <p:nvPicPr>
                      <p:cNvPr id="0" name="Object 22"/>
                      <p:cNvPicPr>
                        <a:picLocks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09825" y="1217613"/>
                        <a:ext cx="879475" cy="411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4471" name="AutoShape 23"/>
          <p:cNvSpPr>
            <a:spLocks noChangeArrowheads="1"/>
          </p:cNvSpPr>
          <p:nvPr/>
        </p:nvSpPr>
        <p:spPr bwMode="auto">
          <a:xfrm>
            <a:off x="1643063" y="1285875"/>
            <a:ext cx="576262" cy="215900"/>
          </a:xfrm>
          <a:prstGeom prst="rightArrow">
            <a:avLst>
              <a:gd name="adj1" fmla="val 50000"/>
              <a:gd name="adj2" fmla="val 66728"/>
            </a:avLst>
          </a:prstGeom>
          <a:solidFill>
            <a:srgbClr val="FFCCFF">
              <a:alpha val="50195"/>
            </a:srgbClr>
          </a:solidFill>
          <a:ln w="9525">
            <a:solidFill>
              <a:srgbClr val="FFCCFF">
                <a:alpha val="50195"/>
              </a:srgbClr>
            </a:solidFill>
            <a:miter lim="800000"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23571" name="Line 24"/>
          <p:cNvSpPr>
            <a:spLocks noChangeShapeType="1"/>
          </p:cNvSpPr>
          <p:nvPr/>
        </p:nvSpPr>
        <p:spPr bwMode="auto">
          <a:xfrm>
            <a:off x="6656388" y="3927475"/>
            <a:ext cx="0" cy="0"/>
          </a:xfrm>
          <a:prstGeom prst="line">
            <a:avLst/>
          </a:prstGeom>
          <a:noFill/>
          <a:ln w="9525">
            <a:solidFill>
              <a:srgbClr val="FFCC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4473" name="Line 25"/>
          <p:cNvSpPr>
            <a:spLocks noChangeShapeType="1"/>
          </p:cNvSpPr>
          <p:nvPr/>
        </p:nvSpPr>
        <p:spPr bwMode="auto">
          <a:xfrm>
            <a:off x="5761038" y="2082800"/>
            <a:ext cx="1587" cy="71438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104474" name="Object 26"/>
          <p:cNvGraphicFramePr>
            <a:graphicFrameLocks noChangeAspect="1"/>
          </p:cNvGraphicFramePr>
          <p:nvPr/>
        </p:nvGraphicFramePr>
        <p:xfrm>
          <a:off x="6143625" y="928688"/>
          <a:ext cx="2379663" cy="811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7809" name="Equation" r:id="rId21" imgW="1126490" imgH="412750" progId="Equation.3">
                  <p:embed/>
                </p:oleObj>
              </mc:Choice>
              <mc:Fallback>
                <p:oleObj name="Equation" r:id="rId21" imgW="1126490" imgH="412750" progId="Equation.3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43625" y="928688"/>
                        <a:ext cx="2379663" cy="811212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rgbClr val="99CCFF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CC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4475" name="Text Box 27"/>
          <p:cNvSpPr txBox="1">
            <a:spLocks noChangeArrowheads="1"/>
          </p:cNvSpPr>
          <p:nvPr/>
        </p:nvSpPr>
        <p:spPr bwMode="auto">
          <a:xfrm>
            <a:off x="5729288" y="2890838"/>
            <a:ext cx="320040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kumimoji="0" lang="zh-CN" altLang="en-US">
                <a:solidFill>
                  <a:schemeClr val="bg1"/>
                </a:solidFill>
              </a:rPr>
              <a:t>菲涅耳衍射积分公式</a:t>
            </a:r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28" name="Text Box 15"/>
          <p:cNvSpPr txBox="1">
            <a:spLocks noChangeArrowheads="1"/>
          </p:cNvSpPr>
          <p:nvPr/>
        </p:nvSpPr>
        <p:spPr bwMode="auto">
          <a:xfrm>
            <a:off x="500063" y="4652963"/>
            <a:ext cx="7289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 marL="457200" indent="-4572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Tx/>
              <a:buAutoNum type="arabicParenR"/>
            </a:pPr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对于一般衍射问题，用积分计算相当复杂</a:t>
            </a:r>
            <a:endParaRPr kumimoji="0" lang="zh-CN" altLang="en-US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29" name="Rectangle 16"/>
          <p:cNvSpPr>
            <a:spLocks noChangeArrowheads="1"/>
          </p:cNvSpPr>
          <p:nvPr/>
        </p:nvSpPr>
        <p:spPr bwMode="auto">
          <a:xfrm>
            <a:off x="500063" y="5643563"/>
            <a:ext cx="8382000" cy="922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kumimoji="0" lang="en-US" altLang="zh-CN" dirty="0">
                <a:solidFill>
                  <a:schemeClr val="bg1"/>
                </a:solidFill>
                <a:latin typeface="宋体" panose="02010600030101010101" pitchFamily="2" charset="-122"/>
              </a:rPr>
              <a:t>2</a:t>
            </a:r>
            <a:r>
              <a:rPr kumimoji="0" lang="zh-CN" altLang="en-US" dirty="0">
                <a:solidFill>
                  <a:schemeClr val="bg1"/>
                </a:solidFill>
                <a:latin typeface="宋体" panose="02010600030101010101" pitchFamily="2" charset="-122"/>
              </a:rPr>
              <a:t>）惠更斯</a:t>
            </a:r>
            <a:r>
              <a:rPr kumimoji="0" lang="en-US" altLang="zh-CN" dirty="0">
                <a:solidFill>
                  <a:schemeClr val="bg1"/>
                </a:solidFill>
                <a:latin typeface="方正书宋简体"/>
              </a:rPr>
              <a:t>——</a:t>
            </a:r>
            <a:r>
              <a:rPr kumimoji="0" lang="zh-CN" altLang="en-US" dirty="0">
                <a:solidFill>
                  <a:schemeClr val="bg1"/>
                </a:solidFill>
                <a:latin typeface="宋体" panose="02010600030101010101" pitchFamily="2" charset="-122"/>
              </a:rPr>
              <a:t>菲涅耳原理的进步之处：给出子波源在传播过程中的振幅，位相变化关系，以及子波的叠加关系</a:t>
            </a:r>
            <a:endParaRPr kumimoji="0" lang="zh-CN" altLang="en-US" dirty="0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30" name="Rectangle 17"/>
          <p:cNvSpPr>
            <a:spLocks noChangeArrowheads="1"/>
          </p:cNvSpPr>
          <p:nvPr/>
        </p:nvSpPr>
        <p:spPr bwMode="auto">
          <a:xfrm>
            <a:off x="957263" y="5172075"/>
            <a:ext cx="7503169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457200" indent="-4572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 dirty="0">
                <a:solidFill>
                  <a:schemeClr val="bg1"/>
                </a:solidFill>
                <a:latin typeface="宋体" panose="02010600030101010101" pitchFamily="2" charset="-122"/>
              </a:rPr>
              <a:t>通常用</a:t>
            </a:r>
            <a:r>
              <a:rPr kumimoji="0" lang="zh-CN" altLang="en-US" dirty="0">
                <a:solidFill>
                  <a:srgbClr val="FFFF66"/>
                </a:solidFill>
                <a:latin typeface="宋体" panose="02010600030101010101" pitchFamily="2" charset="-122"/>
              </a:rPr>
              <a:t>半波带法</a:t>
            </a:r>
            <a:r>
              <a:rPr kumimoji="0" lang="zh-CN" altLang="en-US" dirty="0">
                <a:solidFill>
                  <a:schemeClr val="bg1"/>
                </a:solidFill>
                <a:latin typeface="宋体" panose="02010600030101010101" pitchFamily="2" charset="-122"/>
              </a:rPr>
              <a:t>和</a:t>
            </a:r>
            <a:r>
              <a:rPr kumimoji="0" lang="zh-CN" altLang="en-US" dirty="0">
                <a:solidFill>
                  <a:srgbClr val="FFFF66"/>
                </a:solidFill>
                <a:latin typeface="宋体" panose="02010600030101010101" pitchFamily="2" charset="-122"/>
              </a:rPr>
              <a:t>振幅矢量法</a:t>
            </a:r>
            <a:r>
              <a:rPr kumimoji="0" lang="zh-CN" altLang="en-US" dirty="0">
                <a:solidFill>
                  <a:schemeClr val="bg1"/>
                </a:solidFill>
                <a:latin typeface="宋体" panose="02010600030101010101" pitchFamily="2" charset="-122"/>
              </a:rPr>
              <a:t>分析</a:t>
            </a:r>
            <a:endParaRPr kumimoji="0" lang="zh-CN" altLang="en-US" dirty="0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23578" name="灯片编号占位符 1"/>
          <p:cNvSpPr txBox="1"/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13C5EDC5-56A8-406A-A770-97E4B79C6D99}" type="slidenum">
              <a:rPr lang="en-US" altLang="zh-CN" b="0">
                <a:solidFill>
                  <a:srgbClr val="FF00FF"/>
                </a:solidFill>
              </a:rPr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  <a:endParaRPr lang="en-US" altLang="zh-CN" b="0">
              <a:solidFill>
                <a:srgbClr val="FF00FF"/>
              </a:solidFill>
            </a:endParaRPr>
          </a:p>
        </p:txBody>
      </p:sp>
      <p:sp>
        <p:nvSpPr>
          <p:cNvPr id="27" name="Text Box 27"/>
          <p:cNvSpPr txBox="1">
            <a:spLocks noChangeArrowheads="1"/>
          </p:cNvSpPr>
          <p:nvPr/>
        </p:nvSpPr>
        <p:spPr bwMode="auto">
          <a:xfrm>
            <a:off x="1714500" y="3714750"/>
            <a:ext cx="4929188" cy="466725"/>
          </a:xfrm>
          <a:prstGeom prst="rect">
            <a:avLst/>
          </a:prstGeom>
          <a:noFill/>
          <a:ln w="9525">
            <a:solidFill>
              <a:srgbClr val="FFFF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kumimoji="0" lang="zh-CN" altLang="en-US">
                <a:solidFill>
                  <a:srgbClr val="FFFF00"/>
                </a:solidFill>
              </a:rPr>
              <a:t>光的衍射：所有子波的相干叠加</a:t>
            </a:r>
            <a:endParaRPr kumimoji="0" lang="zh-CN" altLang="en-US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4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4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4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4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4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4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04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04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04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04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04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04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104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04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04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65" dur="500"/>
                                        <p:tgtEl>
                                          <p:spTgt spid="104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044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044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104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104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104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459" grpId="0" animBg="1"/>
      <p:bldP spid="104463" grpId="0" autoUpdateAnimBg="0"/>
      <p:bldP spid="104469" grpId="0" animBg="1"/>
      <p:bldP spid="104471" grpId="0" animBg="1"/>
      <p:bldP spid="104475" grpId="0"/>
      <p:bldP spid="28" grpId="0" autoUpdateAnimBg="0" build="p"/>
      <p:bldP spid="29" grpId="0" autoUpdateAnimBg="0" build="p"/>
      <p:bldP spid="30" grpId="0" autoUpdateAnimBg="0"/>
      <p:bldP spid="27" grpId="0" animBg="1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826346"/>
            <a:ext cx="4417359" cy="2448272"/>
          </a:xfrm>
          <a:prstGeom prst="rect">
            <a:avLst/>
          </a:prstGeom>
        </p:spPr>
      </p:pic>
      <p:sp>
        <p:nvSpPr>
          <p:cNvPr id="6" name="Text Box 11"/>
          <p:cNvSpPr txBox="1">
            <a:spLocks noChangeArrowheads="1"/>
          </p:cNvSpPr>
          <p:nvPr/>
        </p:nvSpPr>
        <p:spPr bwMode="auto">
          <a:xfrm>
            <a:off x="523874" y="260350"/>
            <a:ext cx="570430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dirty="0">
                <a:solidFill>
                  <a:srgbClr val="FFFF00"/>
                </a:solidFill>
                <a:latin typeface="宋体" panose="02010600030101010101" pitchFamily="2" charset="-122"/>
              </a:rPr>
              <a:t>补充：几何光学</a:t>
            </a:r>
            <a:r>
              <a:rPr lang="zh-CN" altLang="en-US" dirty="0">
                <a:solidFill>
                  <a:schemeClr val="bg1"/>
                </a:solidFill>
                <a:latin typeface="宋体" panose="02010600030101010101" pitchFamily="2" charset="-122"/>
              </a:rPr>
              <a:t>（通过透镜的光路）</a:t>
            </a:r>
            <a:endParaRPr lang="zh-CN" altLang="en-US" b="0" dirty="0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824" y="3429000"/>
            <a:ext cx="5509229" cy="323774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Line 2"/>
          <p:cNvSpPr>
            <a:spLocks noChangeShapeType="1"/>
          </p:cNvSpPr>
          <p:nvPr/>
        </p:nvSpPr>
        <p:spPr bwMode="auto">
          <a:xfrm flipV="1">
            <a:off x="5422900" y="1892300"/>
            <a:ext cx="2000250" cy="658813"/>
          </a:xfrm>
          <a:prstGeom prst="line">
            <a:avLst/>
          </a:prstGeom>
          <a:noFill/>
          <a:ln w="19050">
            <a:solidFill>
              <a:srgbClr val="FFFF66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/>
          <a:lstStyle/>
          <a:p>
            <a:endParaRPr lang="zh-CN" altLang="en-US"/>
          </a:p>
        </p:txBody>
      </p:sp>
      <p:grpSp>
        <p:nvGrpSpPr>
          <p:cNvPr id="2" name="Group 3"/>
          <p:cNvGrpSpPr/>
          <p:nvPr/>
        </p:nvGrpSpPr>
        <p:grpSpPr bwMode="auto">
          <a:xfrm>
            <a:off x="5219700" y="1339850"/>
            <a:ext cx="215900" cy="2376488"/>
            <a:chOff x="3969" y="2432"/>
            <a:chExt cx="84" cy="1271"/>
          </a:xfrm>
        </p:grpSpPr>
        <p:sp>
          <p:nvSpPr>
            <p:cNvPr id="6211" name="Freeform 4"/>
            <p:cNvSpPr/>
            <p:nvPr/>
          </p:nvSpPr>
          <p:spPr bwMode="auto">
            <a:xfrm>
              <a:off x="4000" y="2432"/>
              <a:ext cx="53" cy="1271"/>
            </a:xfrm>
            <a:custGeom>
              <a:avLst/>
              <a:gdLst>
                <a:gd name="T0" fmla="*/ 8 w 53"/>
                <a:gd name="T1" fmla="*/ 91 h 1271"/>
                <a:gd name="T2" fmla="*/ 53 w 53"/>
                <a:gd name="T3" fmla="*/ 635 h 1271"/>
                <a:gd name="T4" fmla="*/ 8 w 53"/>
                <a:gd name="T5" fmla="*/ 1180 h 1271"/>
                <a:gd name="T6" fmla="*/ 8 w 53"/>
                <a:gd name="T7" fmla="*/ 91 h 127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3"/>
                <a:gd name="T13" fmla="*/ 0 h 1271"/>
                <a:gd name="T14" fmla="*/ 53 w 53"/>
                <a:gd name="T15" fmla="*/ 1271 h 127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3" h="1271">
                  <a:moveTo>
                    <a:pt x="8" y="91"/>
                  </a:moveTo>
                  <a:cubicBezTo>
                    <a:pt x="16" y="0"/>
                    <a:pt x="53" y="454"/>
                    <a:pt x="53" y="635"/>
                  </a:cubicBezTo>
                  <a:cubicBezTo>
                    <a:pt x="53" y="816"/>
                    <a:pt x="16" y="1271"/>
                    <a:pt x="8" y="1180"/>
                  </a:cubicBezTo>
                  <a:cubicBezTo>
                    <a:pt x="0" y="1089"/>
                    <a:pt x="0" y="182"/>
                    <a:pt x="8" y="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en-US"/>
            </a:p>
          </p:txBody>
        </p:sp>
        <p:sp>
          <p:nvSpPr>
            <p:cNvPr id="6212" name="Freeform 5"/>
            <p:cNvSpPr/>
            <p:nvPr/>
          </p:nvSpPr>
          <p:spPr bwMode="auto">
            <a:xfrm flipH="1">
              <a:off x="3969" y="2432"/>
              <a:ext cx="53" cy="1271"/>
            </a:xfrm>
            <a:custGeom>
              <a:avLst/>
              <a:gdLst>
                <a:gd name="T0" fmla="*/ 8 w 53"/>
                <a:gd name="T1" fmla="*/ 91 h 1271"/>
                <a:gd name="T2" fmla="*/ 53 w 53"/>
                <a:gd name="T3" fmla="*/ 635 h 1271"/>
                <a:gd name="T4" fmla="*/ 8 w 53"/>
                <a:gd name="T5" fmla="*/ 1180 h 1271"/>
                <a:gd name="T6" fmla="*/ 8 w 53"/>
                <a:gd name="T7" fmla="*/ 91 h 127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3"/>
                <a:gd name="T13" fmla="*/ 0 h 1271"/>
                <a:gd name="T14" fmla="*/ 53 w 53"/>
                <a:gd name="T15" fmla="*/ 1271 h 127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3" h="1271">
                  <a:moveTo>
                    <a:pt x="8" y="91"/>
                  </a:moveTo>
                  <a:cubicBezTo>
                    <a:pt x="16" y="0"/>
                    <a:pt x="53" y="454"/>
                    <a:pt x="53" y="635"/>
                  </a:cubicBezTo>
                  <a:cubicBezTo>
                    <a:pt x="53" y="816"/>
                    <a:pt x="16" y="1271"/>
                    <a:pt x="8" y="1180"/>
                  </a:cubicBezTo>
                  <a:cubicBezTo>
                    <a:pt x="0" y="1089"/>
                    <a:pt x="0" y="182"/>
                    <a:pt x="8" y="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3" name="Group 6"/>
          <p:cNvGrpSpPr/>
          <p:nvPr/>
        </p:nvGrpSpPr>
        <p:grpSpPr bwMode="auto">
          <a:xfrm>
            <a:off x="7404100" y="1484313"/>
            <a:ext cx="76200" cy="2133600"/>
            <a:chOff x="3648" y="1008"/>
            <a:chExt cx="48" cy="1344"/>
          </a:xfrm>
        </p:grpSpPr>
        <p:sp>
          <p:nvSpPr>
            <p:cNvPr id="6209" name="Rectangle 7"/>
            <p:cNvSpPr>
              <a:spLocks noChangeArrowheads="1"/>
            </p:cNvSpPr>
            <p:nvPr/>
          </p:nvSpPr>
          <p:spPr bwMode="auto">
            <a:xfrm>
              <a:off x="3648" y="1008"/>
              <a:ext cx="48" cy="1344"/>
            </a:xfrm>
            <a:prstGeom prst="rect">
              <a:avLst/>
            </a:prstGeom>
            <a:solidFill>
              <a:srgbClr val="CCFF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210" name="Line 8"/>
            <p:cNvSpPr>
              <a:spLocks noChangeShapeType="1"/>
            </p:cNvSpPr>
            <p:nvPr/>
          </p:nvSpPr>
          <p:spPr bwMode="auto">
            <a:xfrm>
              <a:off x="3648" y="1008"/>
              <a:ext cx="0" cy="1344"/>
            </a:xfrm>
            <a:prstGeom prst="line">
              <a:avLst/>
            </a:prstGeom>
            <a:noFill/>
            <a:ln w="38100">
              <a:solidFill>
                <a:srgbClr val="0066CC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90000" tIns="46800" rIns="90000" bIns="46800" anchor="ctr"/>
            <a:lstStyle/>
            <a:p>
              <a:endParaRPr lang="zh-CN" altLang="en-US"/>
            </a:p>
          </p:txBody>
        </p:sp>
      </p:grpSp>
      <p:sp>
        <p:nvSpPr>
          <p:cNvPr id="45065" name="Line 9"/>
          <p:cNvSpPr>
            <a:spLocks noChangeAspect="1" noChangeShapeType="1"/>
          </p:cNvSpPr>
          <p:nvPr/>
        </p:nvSpPr>
        <p:spPr bwMode="auto">
          <a:xfrm flipH="1">
            <a:off x="5391150" y="1882775"/>
            <a:ext cx="1984375" cy="284163"/>
          </a:xfrm>
          <a:prstGeom prst="line">
            <a:avLst/>
          </a:prstGeom>
          <a:noFill/>
          <a:ln w="19050">
            <a:solidFill>
              <a:srgbClr val="FFFF66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/>
          <a:lstStyle/>
          <a:p>
            <a:endParaRPr lang="zh-CN" altLang="en-US"/>
          </a:p>
        </p:txBody>
      </p:sp>
      <p:sp>
        <p:nvSpPr>
          <p:cNvPr id="45066" name="Line 10"/>
          <p:cNvSpPr>
            <a:spLocks noChangeShapeType="1"/>
          </p:cNvSpPr>
          <p:nvPr/>
        </p:nvSpPr>
        <p:spPr bwMode="auto">
          <a:xfrm>
            <a:off x="1619250" y="2562225"/>
            <a:ext cx="6159500" cy="0"/>
          </a:xfrm>
          <a:prstGeom prst="line">
            <a:avLst/>
          </a:prstGeom>
          <a:noFill/>
          <a:ln w="12700">
            <a:solidFill>
              <a:schemeClr val="bg1"/>
            </a:solidFill>
            <a:prstDash val="dash"/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067" name="Arc 11"/>
          <p:cNvSpPr/>
          <p:nvPr/>
        </p:nvSpPr>
        <p:spPr bwMode="auto">
          <a:xfrm rot="1696153">
            <a:off x="4627563" y="2397125"/>
            <a:ext cx="104775" cy="234950"/>
          </a:xfrm>
          <a:custGeom>
            <a:avLst/>
            <a:gdLst>
              <a:gd name="T0" fmla="*/ 0 w 19216"/>
              <a:gd name="T1" fmla="*/ 0 h 21600"/>
              <a:gd name="T2" fmla="*/ 2147483646 w 19216"/>
              <a:gd name="T3" fmla="*/ 2147483646 h 21600"/>
              <a:gd name="T4" fmla="*/ 0 w 19216"/>
              <a:gd name="T5" fmla="*/ 2147483646 h 21600"/>
              <a:gd name="T6" fmla="*/ 0 60000 65536"/>
              <a:gd name="T7" fmla="*/ 0 60000 65536"/>
              <a:gd name="T8" fmla="*/ 0 60000 65536"/>
              <a:gd name="T9" fmla="*/ 0 w 19216"/>
              <a:gd name="T10" fmla="*/ 0 h 21600"/>
              <a:gd name="T11" fmla="*/ 19216 w 19216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9216" h="21600" fill="none" extrusionOk="0">
                <a:moveTo>
                  <a:pt x="-1" y="0"/>
                </a:moveTo>
                <a:cubicBezTo>
                  <a:pt x="8098" y="0"/>
                  <a:pt x="15516" y="4530"/>
                  <a:pt x="19215" y="11735"/>
                </a:cubicBezTo>
              </a:path>
              <a:path w="19216" h="21600" stroke="0" extrusionOk="0">
                <a:moveTo>
                  <a:pt x="-1" y="0"/>
                </a:moveTo>
                <a:cubicBezTo>
                  <a:pt x="8098" y="0"/>
                  <a:pt x="15516" y="4530"/>
                  <a:pt x="19215" y="11735"/>
                </a:cubicBezTo>
                <a:lnTo>
                  <a:pt x="0" y="21600"/>
                </a:lnTo>
                <a:lnTo>
                  <a:pt x="-1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068" name="Rectangle 12"/>
          <p:cNvSpPr>
            <a:spLocks noChangeArrowheads="1"/>
          </p:cNvSpPr>
          <p:nvPr/>
        </p:nvSpPr>
        <p:spPr bwMode="auto">
          <a:xfrm>
            <a:off x="7302500" y="1495425"/>
            <a:ext cx="419100" cy="46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 sz="4800">
                <a:solidFill>
                  <a:srgbClr val="66FF33"/>
                </a:solidFill>
              </a:rPr>
              <a:t>·</a:t>
            </a:r>
            <a:endParaRPr lang="en-US" altLang="zh-CN" sz="4800">
              <a:solidFill>
                <a:srgbClr val="66FF33"/>
              </a:solidFill>
            </a:endParaRPr>
          </a:p>
        </p:txBody>
      </p:sp>
      <p:sp>
        <p:nvSpPr>
          <p:cNvPr id="45069" name="Line 13"/>
          <p:cNvSpPr>
            <a:spLocks noChangeShapeType="1"/>
          </p:cNvSpPr>
          <p:nvPr/>
        </p:nvSpPr>
        <p:spPr bwMode="auto">
          <a:xfrm rot="678596" flipV="1">
            <a:off x="6327775" y="2001838"/>
            <a:ext cx="123825" cy="41275"/>
          </a:xfrm>
          <a:prstGeom prst="line">
            <a:avLst/>
          </a:prstGeom>
          <a:noFill/>
          <a:ln w="19050">
            <a:solidFill>
              <a:srgbClr val="FFFF66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45070" name="Object 14"/>
          <p:cNvGraphicFramePr>
            <a:graphicFrameLocks noChangeAspect="1"/>
          </p:cNvGraphicFramePr>
          <p:nvPr/>
        </p:nvGraphicFramePr>
        <p:xfrm>
          <a:off x="6307138" y="3092450"/>
          <a:ext cx="227012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877" name="公式" r:id="rId1" imgW="234315" imgH="368300" progId="Equation.3">
                  <p:embed/>
                </p:oleObj>
              </mc:Choice>
              <mc:Fallback>
                <p:oleObj name="公式" r:id="rId1" imgW="234315" imgH="36830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07138" y="3092450"/>
                        <a:ext cx="227012" cy="317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071" name="Object 15"/>
          <p:cNvGraphicFramePr>
            <a:graphicFrameLocks noChangeAspect="1"/>
          </p:cNvGraphicFramePr>
          <p:nvPr/>
        </p:nvGraphicFramePr>
        <p:xfrm>
          <a:off x="4859338" y="2349500"/>
          <a:ext cx="204787" cy="246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878" name="公式" r:id="rId3" imgW="212090" imgH="267335" progId="Equation.3">
                  <p:embed/>
                </p:oleObj>
              </mc:Choice>
              <mc:Fallback>
                <p:oleObj name="公式" r:id="rId3" imgW="212090" imgH="267335" progId="Equation.3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59338" y="2349500"/>
                        <a:ext cx="204787" cy="2460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072" name="Object 16"/>
          <p:cNvGraphicFramePr>
            <a:graphicFrameLocks noChangeAspect="1"/>
          </p:cNvGraphicFramePr>
          <p:nvPr/>
        </p:nvGraphicFramePr>
        <p:xfrm>
          <a:off x="7121525" y="1508125"/>
          <a:ext cx="227013" cy="234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879" name="公式" r:id="rId5" imgW="234315" imgH="256540" progId="Equation.3">
                  <p:embed/>
                </p:oleObj>
              </mc:Choice>
              <mc:Fallback>
                <p:oleObj name="公式" r:id="rId5" imgW="234315" imgH="256540" progId="Equation.3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21525" y="1508125"/>
                        <a:ext cx="227013" cy="234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073" name="Object 17"/>
          <p:cNvGraphicFramePr>
            <a:graphicFrameLocks noChangeAspect="1"/>
          </p:cNvGraphicFramePr>
          <p:nvPr/>
        </p:nvGraphicFramePr>
        <p:xfrm>
          <a:off x="7500938" y="2601913"/>
          <a:ext cx="285750" cy="255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880" name="公式" r:id="rId7" imgW="144780" imgH="278765" progId="Equation.3">
                  <p:embed/>
                </p:oleObj>
              </mc:Choice>
              <mc:Fallback>
                <p:oleObj name="公式" r:id="rId7" imgW="144780" imgH="278765" progId="Equation.3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00938" y="2601913"/>
                        <a:ext cx="285750" cy="255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074" name="Line 18"/>
          <p:cNvSpPr>
            <a:spLocks noChangeShapeType="1"/>
          </p:cNvSpPr>
          <p:nvPr/>
        </p:nvSpPr>
        <p:spPr bwMode="auto">
          <a:xfrm>
            <a:off x="5346700" y="3500438"/>
            <a:ext cx="2057400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 type="triangle" w="sm" len="lg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/>
          <a:lstStyle/>
          <a:p>
            <a:endParaRPr lang="zh-CN" altLang="en-US"/>
          </a:p>
        </p:txBody>
      </p:sp>
      <p:sp>
        <p:nvSpPr>
          <p:cNvPr id="45075" name="Line 19"/>
          <p:cNvSpPr>
            <a:spLocks noChangeShapeType="1"/>
          </p:cNvSpPr>
          <p:nvPr/>
        </p:nvSpPr>
        <p:spPr bwMode="auto">
          <a:xfrm>
            <a:off x="4117975" y="2170113"/>
            <a:ext cx="228600" cy="685800"/>
          </a:xfrm>
          <a:prstGeom prst="line">
            <a:avLst/>
          </a:prstGeom>
          <a:noFill/>
          <a:ln w="19050">
            <a:solidFill>
              <a:srgbClr val="99FF33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90000" tIns="46800" rIns="90000" bIns="46800" anchor="ctr"/>
          <a:lstStyle/>
          <a:p>
            <a:endParaRPr lang="zh-CN" altLang="en-US"/>
          </a:p>
        </p:txBody>
      </p:sp>
      <p:graphicFrame>
        <p:nvGraphicFramePr>
          <p:cNvPr id="45076" name="Object 20"/>
          <p:cNvGraphicFramePr>
            <a:graphicFrameLocks noChangeAspect="1"/>
          </p:cNvGraphicFramePr>
          <p:nvPr/>
        </p:nvGraphicFramePr>
        <p:xfrm>
          <a:off x="4348163" y="2852738"/>
          <a:ext cx="223837" cy="25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881" name="公式" r:id="rId9" imgW="234315" imgH="278765" progId="Equation.3">
                  <p:embed/>
                </p:oleObj>
              </mc:Choice>
              <mc:Fallback>
                <p:oleObj name="公式" r:id="rId9" imgW="234315" imgH="278765" progId="Equation.3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8163" y="2852738"/>
                        <a:ext cx="223837" cy="254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077" name="Line 21"/>
          <p:cNvSpPr>
            <a:spLocks noChangeShapeType="1"/>
          </p:cNvSpPr>
          <p:nvPr/>
        </p:nvSpPr>
        <p:spPr bwMode="auto">
          <a:xfrm>
            <a:off x="1816100" y="2605088"/>
            <a:ext cx="0" cy="936625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078" name="Line 22"/>
          <p:cNvSpPr>
            <a:spLocks noChangeShapeType="1"/>
          </p:cNvSpPr>
          <p:nvPr/>
        </p:nvSpPr>
        <p:spPr bwMode="auto">
          <a:xfrm>
            <a:off x="2632075" y="3194050"/>
            <a:ext cx="0" cy="357188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4" name="Group 23"/>
          <p:cNvGrpSpPr/>
          <p:nvPr/>
        </p:nvGrpSpPr>
        <p:grpSpPr bwMode="auto">
          <a:xfrm>
            <a:off x="1778000" y="2181225"/>
            <a:ext cx="781050" cy="773113"/>
            <a:chOff x="964" y="912"/>
            <a:chExt cx="492" cy="487"/>
          </a:xfrm>
        </p:grpSpPr>
        <p:sp>
          <p:nvSpPr>
            <p:cNvPr id="6206" name="Line 24"/>
            <p:cNvSpPr>
              <a:spLocks noChangeShapeType="1"/>
            </p:cNvSpPr>
            <p:nvPr/>
          </p:nvSpPr>
          <p:spPr bwMode="auto">
            <a:xfrm>
              <a:off x="992" y="1152"/>
              <a:ext cx="448" cy="1"/>
            </a:xfrm>
            <a:prstGeom prst="line">
              <a:avLst/>
            </a:prstGeom>
            <a:noFill/>
            <a:ln w="19050">
              <a:solidFill>
                <a:srgbClr val="FFFF66"/>
              </a:solidFill>
              <a:round/>
              <a:headEnd type="none" w="med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207" name="Line 25"/>
            <p:cNvSpPr>
              <a:spLocks noChangeShapeType="1"/>
            </p:cNvSpPr>
            <p:nvPr/>
          </p:nvSpPr>
          <p:spPr bwMode="auto">
            <a:xfrm flipV="1">
              <a:off x="990" y="912"/>
              <a:ext cx="466" cy="230"/>
            </a:xfrm>
            <a:prstGeom prst="line">
              <a:avLst/>
            </a:prstGeom>
            <a:noFill/>
            <a:ln w="19050">
              <a:solidFill>
                <a:srgbClr val="FFFF66"/>
              </a:solidFill>
              <a:round/>
              <a:headEnd type="none" w="med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208" name="Line 26"/>
            <p:cNvSpPr>
              <a:spLocks noChangeShapeType="1"/>
            </p:cNvSpPr>
            <p:nvPr/>
          </p:nvSpPr>
          <p:spPr bwMode="auto">
            <a:xfrm>
              <a:off x="964" y="1162"/>
              <a:ext cx="484" cy="237"/>
            </a:xfrm>
            <a:prstGeom prst="line">
              <a:avLst/>
            </a:prstGeom>
            <a:noFill/>
            <a:ln w="19050">
              <a:solidFill>
                <a:srgbClr val="FFFF66"/>
              </a:solidFill>
              <a:round/>
              <a:headEnd type="none" w="med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45083" name="Rectangle 27"/>
          <p:cNvSpPr>
            <a:spLocks noChangeArrowheads="1"/>
          </p:cNvSpPr>
          <p:nvPr/>
        </p:nvSpPr>
        <p:spPr bwMode="auto">
          <a:xfrm>
            <a:off x="1681163" y="2320925"/>
            <a:ext cx="304800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63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3600">
                <a:solidFill>
                  <a:srgbClr val="FFFF66"/>
                </a:solidFill>
              </a:rPr>
              <a:t>*</a:t>
            </a:r>
            <a:endParaRPr lang="zh-CN" altLang="en-US">
              <a:solidFill>
                <a:srgbClr val="66FF33"/>
              </a:solidFill>
            </a:endParaRPr>
          </a:p>
        </p:txBody>
      </p:sp>
      <p:graphicFrame>
        <p:nvGraphicFramePr>
          <p:cNvPr id="45084" name="Object 28"/>
          <p:cNvGraphicFramePr>
            <a:graphicFrameLocks noChangeAspect="1"/>
          </p:cNvGraphicFramePr>
          <p:nvPr/>
        </p:nvGraphicFramePr>
        <p:xfrm>
          <a:off x="1741488" y="2092325"/>
          <a:ext cx="238125" cy="257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882" name="公式" r:id="rId11" imgW="256540" imgH="278765" progId="Equation.3">
                  <p:embed/>
                </p:oleObj>
              </mc:Choice>
              <mc:Fallback>
                <p:oleObj name="公式" r:id="rId11" imgW="256540" imgH="278765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41488" y="2092325"/>
                        <a:ext cx="238125" cy="257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085" name="Object 29"/>
          <p:cNvGraphicFramePr>
            <a:graphicFrameLocks noChangeAspect="1"/>
          </p:cNvGraphicFramePr>
          <p:nvPr/>
        </p:nvGraphicFramePr>
        <p:xfrm>
          <a:off x="2079625" y="3114675"/>
          <a:ext cx="284163" cy="32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883" name="公式" r:id="rId13" imgW="323215" imgH="390525" progId="Equation.3">
                  <p:embed/>
                </p:oleObj>
              </mc:Choice>
              <mc:Fallback>
                <p:oleObj name="公式" r:id="rId13" imgW="323215" imgH="390525" progId="Equation.3">
                  <p:embed/>
                  <p:pic>
                    <p:nvPicPr>
                      <p:cNvPr id="0" name="Object 2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79625" y="3114675"/>
                        <a:ext cx="284163" cy="323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 30"/>
          <p:cNvGrpSpPr/>
          <p:nvPr/>
        </p:nvGrpSpPr>
        <p:grpSpPr bwMode="auto">
          <a:xfrm>
            <a:off x="2616200" y="2197100"/>
            <a:ext cx="1517650" cy="735013"/>
            <a:chOff x="1492" y="922"/>
            <a:chExt cx="956" cy="474"/>
          </a:xfrm>
        </p:grpSpPr>
        <p:sp>
          <p:nvSpPr>
            <p:cNvPr id="6203" name="Line 31"/>
            <p:cNvSpPr>
              <a:spLocks noChangeShapeType="1"/>
            </p:cNvSpPr>
            <p:nvPr/>
          </p:nvSpPr>
          <p:spPr bwMode="auto">
            <a:xfrm>
              <a:off x="1492" y="922"/>
              <a:ext cx="912" cy="0"/>
            </a:xfrm>
            <a:prstGeom prst="line">
              <a:avLst/>
            </a:prstGeom>
            <a:noFill/>
            <a:ln w="19050">
              <a:solidFill>
                <a:srgbClr val="FFFF66"/>
              </a:solidFill>
              <a:rou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6204" name="Line 32"/>
            <p:cNvSpPr>
              <a:spLocks noChangeShapeType="1"/>
            </p:cNvSpPr>
            <p:nvPr/>
          </p:nvSpPr>
          <p:spPr bwMode="auto">
            <a:xfrm>
              <a:off x="1536" y="1152"/>
              <a:ext cx="912" cy="0"/>
            </a:xfrm>
            <a:prstGeom prst="line">
              <a:avLst/>
            </a:prstGeom>
            <a:noFill/>
            <a:ln w="19050">
              <a:solidFill>
                <a:srgbClr val="FFFF66"/>
              </a:solidFill>
              <a:rou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6205" name="Line 33"/>
            <p:cNvSpPr>
              <a:spLocks noChangeShapeType="1"/>
            </p:cNvSpPr>
            <p:nvPr/>
          </p:nvSpPr>
          <p:spPr bwMode="auto">
            <a:xfrm>
              <a:off x="1504" y="1396"/>
              <a:ext cx="912" cy="0"/>
            </a:xfrm>
            <a:prstGeom prst="line">
              <a:avLst/>
            </a:prstGeom>
            <a:noFill/>
            <a:ln w="19050">
              <a:solidFill>
                <a:srgbClr val="FFFF66"/>
              </a:solidFill>
              <a:rou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</p:grpSp>
      <p:sp>
        <p:nvSpPr>
          <p:cNvPr id="45090" name="Line 34"/>
          <p:cNvSpPr>
            <a:spLocks noChangeShapeType="1"/>
          </p:cNvSpPr>
          <p:nvPr/>
        </p:nvSpPr>
        <p:spPr bwMode="auto">
          <a:xfrm>
            <a:off x="1803400" y="3495675"/>
            <a:ext cx="823913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triangle" w="sm" len="lg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45091" name="Object 35"/>
          <p:cNvGraphicFramePr>
            <a:graphicFrameLocks noChangeAspect="1"/>
          </p:cNvGraphicFramePr>
          <p:nvPr/>
        </p:nvGraphicFramePr>
        <p:xfrm>
          <a:off x="3768725" y="1897063"/>
          <a:ext cx="227013" cy="236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884" name="公式" r:id="rId15" imgW="234315" imgH="256540" progId="Equation.3">
                  <p:embed/>
                </p:oleObj>
              </mc:Choice>
              <mc:Fallback>
                <p:oleObj name="公式" r:id="rId15" imgW="234315" imgH="256540" progId="Equation.3">
                  <p:embed/>
                  <p:pic>
                    <p:nvPicPr>
                      <p:cNvPr id="0" name="Object 3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68725" y="1897063"/>
                        <a:ext cx="227013" cy="2365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092" name="Object 36"/>
          <p:cNvGraphicFramePr>
            <a:graphicFrameLocks noChangeAspect="1"/>
          </p:cNvGraphicFramePr>
          <p:nvPr/>
        </p:nvGraphicFramePr>
        <p:xfrm>
          <a:off x="3779838" y="2997200"/>
          <a:ext cx="223837" cy="244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885" name="公式" r:id="rId17" imgW="234315" imgH="267335" progId="Equation.3">
                  <p:embed/>
                </p:oleObj>
              </mc:Choice>
              <mc:Fallback>
                <p:oleObj name="公式" r:id="rId17" imgW="234315" imgH="267335" progId="Equation.3">
                  <p:embed/>
                  <p:pic>
                    <p:nvPicPr>
                      <p:cNvPr id="0" name="Object 3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79838" y="2997200"/>
                        <a:ext cx="223837" cy="244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093" name="Line 37"/>
          <p:cNvSpPr>
            <a:spLocks noChangeAspect="1" noChangeShapeType="1"/>
          </p:cNvSpPr>
          <p:nvPr/>
        </p:nvSpPr>
        <p:spPr bwMode="auto">
          <a:xfrm flipV="1">
            <a:off x="4127500" y="2592388"/>
            <a:ext cx="1092200" cy="347662"/>
          </a:xfrm>
          <a:prstGeom prst="line">
            <a:avLst/>
          </a:prstGeom>
          <a:noFill/>
          <a:ln w="19050">
            <a:solidFill>
              <a:srgbClr val="FFFF66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/>
          <a:lstStyle/>
          <a:p>
            <a:endParaRPr lang="zh-CN" altLang="en-US"/>
          </a:p>
        </p:txBody>
      </p:sp>
      <p:sp>
        <p:nvSpPr>
          <p:cNvPr id="45094" name="Line 38"/>
          <p:cNvSpPr>
            <a:spLocks noChangeAspect="1" noChangeShapeType="1"/>
          </p:cNvSpPr>
          <p:nvPr/>
        </p:nvSpPr>
        <p:spPr bwMode="auto">
          <a:xfrm flipV="1">
            <a:off x="4117975" y="2206625"/>
            <a:ext cx="1101725" cy="350838"/>
          </a:xfrm>
          <a:prstGeom prst="line">
            <a:avLst/>
          </a:prstGeom>
          <a:noFill/>
          <a:ln w="19050">
            <a:solidFill>
              <a:srgbClr val="FFFF66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/>
          <a:lstStyle/>
          <a:p>
            <a:endParaRPr lang="zh-CN" altLang="en-US"/>
          </a:p>
        </p:txBody>
      </p:sp>
      <p:sp>
        <p:nvSpPr>
          <p:cNvPr id="45095" name="Line 39"/>
          <p:cNvSpPr>
            <a:spLocks noChangeAspect="1" noChangeShapeType="1"/>
          </p:cNvSpPr>
          <p:nvPr/>
        </p:nvSpPr>
        <p:spPr bwMode="auto">
          <a:xfrm flipV="1">
            <a:off x="4098925" y="1814513"/>
            <a:ext cx="1193800" cy="381000"/>
          </a:xfrm>
          <a:prstGeom prst="line">
            <a:avLst/>
          </a:prstGeom>
          <a:noFill/>
          <a:ln w="19050">
            <a:solidFill>
              <a:srgbClr val="FFFF66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/>
          <a:lstStyle/>
          <a:p>
            <a:endParaRPr lang="zh-CN" altLang="en-US"/>
          </a:p>
        </p:txBody>
      </p:sp>
      <p:grpSp>
        <p:nvGrpSpPr>
          <p:cNvPr id="6" name="Group 40"/>
          <p:cNvGrpSpPr/>
          <p:nvPr/>
        </p:nvGrpSpPr>
        <p:grpSpPr bwMode="auto">
          <a:xfrm>
            <a:off x="4114800" y="1517650"/>
            <a:ext cx="0" cy="2076450"/>
            <a:chOff x="2592" y="956"/>
            <a:chExt cx="0" cy="1308"/>
          </a:xfrm>
        </p:grpSpPr>
        <p:sp>
          <p:nvSpPr>
            <p:cNvPr id="6200" name="Line 41"/>
            <p:cNvSpPr>
              <a:spLocks noChangeShapeType="1"/>
            </p:cNvSpPr>
            <p:nvPr/>
          </p:nvSpPr>
          <p:spPr bwMode="auto">
            <a:xfrm>
              <a:off x="2592" y="956"/>
              <a:ext cx="0" cy="399"/>
            </a:xfrm>
            <a:prstGeom prst="line">
              <a:avLst/>
            </a:prstGeom>
            <a:noFill/>
            <a:ln w="76200">
              <a:solidFill>
                <a:srgbClr val="66FFFF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201" name="Line 42"/>
            <p:cNvSpPr>
              <a:spLocks noChangeShapeType="1"/>
            </p:cNvSpPr>
            <p:nvPr/>
          </p:nvSpPr>
          <p:spPr bwMode="auto">
            <a:xfrm>
              <a:off x="2592" y="1865"/>
              <a:ext cx="0" cy="399"/>
            </a:xfrm>
            <a:prstGeom prst="line">
              <a:avLst/>
            </a:prstGeom>
            <a:noFill/>
            <a:ln w="76200">
              <a:solidFill>
                <a:srgbClr val="66FFFF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202" name="Line 43"/>
            <p:cNvSpPr>
              <a:spLocks noChangeShapeType="1"/>
            </p:cNvSpPr>
            <p:nvPr/>
          </p:nvSpPr>
          <p:spPr bwMode="auto">
            <a:xfrm>
              <a:off x="2592" y="1374"/>
              <a:ext cx="0" cy="480"/>
            </a:xfrm>
            <a:prstGeom prst="line">
              <a:avLst/>
            </a:prstGeom>
            <a:noFill/>
            <a:ln w="19050">
              <a:solidFill>
                <a:srgbClr val="99FF33"/>
              </a:solidFill>
              <a:prstDash val="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90000" tIns="46800" rIns="90000" bIns="46800" anchor="ctr"/>
            <a:lstStyle/>
            <a:p>
              <a:endParaRPr lang="zh-CN" altLang="en-US"/>
            </a:p>
          </p:txBody>
        </p:sp>
      </p:grpSp>
      <p:sp>
        <p:nvSpPr>
          <p:cNvPr id="45100" name="Text Box 44"/>
          <p:cNvSpPr txBox="1">
            <a:spLocks noChangeArrowheads="1"/>
          </p:cNvSpPr>
          <p:nvPr/>
        </p:nvSpPr>
        <p:spPr bwMode="auto">
          <a:xfrm>
            <a:off x="2084388" y="261938"/>
            <a:ext cx="54165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 sz="2800">
                <a:solidFill>
                  <a:srgbClr val="66FF33"/>
                </a:solidFill>
              </a:rPr>
              <a:t>§14.8</a:t>
            </a:r>
            <a:r>
              <a:rPr lang="en-US" altLang="zh-CN" sz="2800">
                <a:solidFill>
                  <a:srgbClr val="66FF33"/>
                </a:solidFill>
                <a:latin typeface="方正书宋简体"/>
              </a:rPr>
              <a:t>  </a:t>
            </a:r>
            <a:r>
              <a:rPr lang="zh-CN" altLang="en-US" sz="2800">
                <a:solidFill>
                  <a:srgbClr val="66FF33"/>
                </a:solidFill>
                <a:latin typeface="方正书宋简体"/>
                <a:ea typeface="黑体" panose="02010609060101010101" pitchFamily="49" charset="-122"/>
              </a:rPr>
              <a:t>单缝的夫琅禾费衍射</a:t>
            </a:r>
            <a:endParaRPr lang="zh-CN" altLang="en-US" sz="2800">
              <a:solidFill>
                <a:srgbClr val="FFFF66"/>
              </a:solidFill>
              <a:latin typeface="方正书宋简体"/>
            </a:endParaRPr>
          </a:p>
        </p:txBody>
      </p:sp>
      <p:sp>
        <p:nvSpPr>
          <p:cNvPr id="45101" name="Text Box 45"/>
          <p:cNvSpPr txBox="1">
            <a:spLocks noChangeArrowheads="1"/>
          </p:cNvSpPr>
          <p:nvPr/>
        </p:nvSpPr>
        <p:spPr bwMode="auto">
          <a:xfrm>
            <a:off x="179388" y="893763"/>
            <a:ext cx="46069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</a:rPr>
              <a:t>一</a:t>
            </a:r>
            <a:r>
              <a:rPr lang="en-US" altLang="zh-CN">
                <a:solidFill>
                  <a:srgbClr val="FFFF00"/>
                </a:solidFill>
              </a:rPr>
              <a:t>. </a:t>
            </a:r>
            <a:r>
              <a:rPr lang="zh-CN" altLang="en-US">
                <a:solidFill>
                  <a:srgbClr val="FFFF00"/>
                </a:solidFill>
              </a:rPr>
              <a:t>实验</a:t>
            </a:r>
            <a:r>
              <a:rPr lang="zh-CN" altLang="en-US">
                <a:solidFill>
                  <a:srgbClr val="FFFF00"/>
                </a:solidFill>
                <a:latin typeface="黑体" panose="02010609060101010101" pitchFamily="49" charset="-122"/>
              </a:rPr>
              <a:t>装置</a:t>
            </a:r>
            <a:r>
              <a:rPr lang="zh-CN" altLang="en-US">
                <a:solidFill>
                  <a:schemeClr val="bg1"/>
                </a:solidFill>
                <a:latin typeface="黑体" panose="02010609060101010101" pitchFamily="49" charset="-122"/>
              </a:rPr>
              <a:t>（远场衍射）</a:t>
            </a:r>
            <a:endParaRPr lang="zh-CN" altLang="en-US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45102" name="Text Box 46"/>
          <p:cNvSpPr txBox="1">
            <a:spLocks noChangeArrowheads="1"/>
          </p:cNvSpPr>
          <p:nvPr/>
        </p:nvSpPr>
        <p:spPr bwMode="auto">
          <a:xfrm>
            <a:off x="2679700" y="3763963"/>
            <a:ext cx="3892550" cy="401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单缝夫琅禾费衍射典型装置</a:t>
            </a:r>
            <a:endParaRPr lang="en-US" altLang="zh-CN" sz="2000">
              <a:solidFill>
                <a:schemeClr val="bg1"/>
              </a:solidFill>
              <a:ea typeface="楷体_GB2312" pitchFamily="49" charset="-122"/>
            </a:endParaRPr>
          </a:p>
        </p:txBody>
      </p:sp>
      <p:sp>
        <p:nvSpPr>
          <p:cNvPr id="45103" name="AutoShape 47"/>
          <p:cNvSpPr>
            <a:spLocks noChangeArrowheads="1"/>
          </p:cNvSpPr>
          <p:nvPr/>
        </p:nvSpPr>
        <p:spPr bwMode="auto">
          <a:xfrm rot="-436615">
            <a:off x="4070350" y="2144713"/>
            <a:ext cx="228600" cy="768350"/>
          </a:xfrm>
          <a:prstGeom prst="triangle">
            <a:avLst>
              <a:gd name="adj" fmla="val 39986"/>
            </a:avLst>
          </a:prstGeom>
          <a:solidFill>
            <a:srgbClr val="CCFF99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graphicFrame>
        <p:nvGraphicFramePr>
          <p:cNvPr id="45104" name="Object 48"/>
          <p:cNvGraphicFramePr>
            <a:graphicFrameLocks noChangeAspect="1"/>
          </p:cNvGraphicFramePr>
          <p:nvPr/>
        </p:nvGraphicFramePr>
        <p:xfrm>
          <a:off x="3563938" y="2243138"/>
          <a:ext cx="204787" cy="244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886" name="公式" r:id="rId19" imgW="212090" imgH="267335" progId="Equation.3">
                  <p:embed/>
                </p:oleObj>
              </mc:Choice>
              <mc:Fallback>
                <p:oleObj name="公式" r:id="rId19" imgW="212090" imgH="267335" progId="Equation.3">
                  <p:embed/>
                  <p:pic>
                    <p:nvPicPr>
                      <p:cNvPr id="0" name="Object 4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63938" y="2243138"/>
                        <a:ext cx="204787" cy="244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105" name="Line 49"/>
          <p:cNvSpPr>
            <a:spLocks noChangeShapeType="1"/>
          </p:cNvSpPr>
          <p:nvPr/>
        </p:nvSpPr>
        <p:spPr bwMode="auto">
          <a:xfrm>
            <a:off x="3746500" y="2398713"/>
            <a:ext cx="381000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90000" tIns="46800" rIns="90000" bIns="46800" anchor="ctr"/>
          <a:lstStyle/>
          <a:p>
            <a:endParaRPr lang="zh-CN" altLang="en-US"/>
          </a:p>
        </p:txBody>
      </p:sp>
      <p:sp>
        <p:nvSpPr>
          <p:cNvPr id="45106" name="Line 50"/>
          <p:cNvSpPr>
            <a:spLocks noChangeShapeType="1"/>
          </p:cNvSpPr>
          <p:nvPr/>
        </p:nvSpPr>
        <p:spPr bwMode="auto">
          <a:xfrm flipH="1">
            <a:off x="4203700" y="2246313"/>
            <a:ext cx="304800" cy="15240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90000" tIns="46800" rIns="90000" bIns="46800" anchor="ctr"/>
          <a:lstStyle/>
          <a:p>
            <a:endParaRPr lang="zh-CN" altLang="en-US"/>
          </a:p>
        </p:txBody>
      </p:sp>
      <p:sp>
        <p:nvSpPr>
          <p:cNvPr id="45107" name="Line 51"/>
          <p:cNvSpPr>
            <a:spLocks noChangeShapeType="1"/>
          </p:cNvSpPr>
          <p:nvPr/>
        </p:nvSpPr>
        <p:spPr bwMode="auto">
          <a:xfrm>
            <a:off x="5327650" y="3275013"/>
            <a:ext cx="0" cy="38100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90000" tIns="46800" rIns="90000" bIns="46800" anchor="ctr"/>
          <a:lstStyle/>
          <a:p>
            <a:endParaRPr lang="zh-CN" altLang="en-US"/>
          </a:p>
        </p:txBody>
      </p:sp>
      <p:graphicFrame>
        <p:nvGraphicFramePr>
          <p:cNvPr id="45108" name="Object 52"/>
          <p:cNvGraphicFramePr>
            <a:graphicFrameLocks noChangeAspect="1"/>
          </p:cNvGraphicFramePr>
          <p:nvPr/>
        </p:nvGraphicFramePr>
        <p:xfrm>
          <a:off x="7540625" y="1822450"/>
          <a:ext cx="171450" cy="180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887" name="公式" r:id="rId21" imgW="167005" imgH="178435" progId="Equation.3">
                  <p:embed/>
                </p:oleObj>
              </mc:Choice>
              <mc:Fallback>
                <p:oleObj name="公式" r:id="rId21" imgW="167005" imgH="178435" progId="Equation.3">
                  <p:embed/>
                  <p:pic>
                    <p:nvPicPr>
                      <p:cNvPr id="0" name="Object 5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40625" y="1822450"/>
                        <a:ext cx="171450" cy="180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109" name="Object 53"/>
          <p:cNvGraphicFramePr/>
          <p:nvPr/>
        </p:nvGraphicFramePr>
        <p:xfrm>
          <a:off x="4184333" y="4293235"/>
          <a:ext cx="2178050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888" name="公式" r:id="rId23" imgW="2809875" imgH="368300" progId="Equation.3">
                  <p:embed/>
                </p:oleObj>
              </mc:Choice>
              <mc:Fallback>
                <p:oleObj name="公式" r:id="rId23" imgW="2809875" imgH="368300" progId="Equation.3">
                  <p:embed/>
                  <p:pic>
                    <p:nvPicPr>
                      <p:cNvPr id="0" name="Object 53"/>
                      <p:cNvPicPr>
                        <a:picLocks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84333" y="4293235"/>
                        <a:ext cx="2178050" cy="346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110" name="Text Box 54"/>
          <p:cNvSpPr txBox="1">
            <a:spLocks noChangeArrowheads="1"/>
          </p:cNvSpPr>
          <p:nvPr/>
        </p:nvSpPr>
        <p:spPr bwMode="auto">
          <a:xfrm>
            <a:off x="2481263" y="4221163"/>
            <a:ext cx="1947862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Clr>
                <a:srgbClr val="0000FF"/>
              </a:buClr>
              <a:buFont typeface="Wingdings" panose="05000000000000000000" pitchFamily="2" charset="2"/>
              <a:buNone/>
            </a:pPr>
            <a:r>
              <a:rPr lang="zh-CN" altLang="en-US">
                <a:solidFill>
                  <a:schemeClr val="bg1"/>
                </a:solidFill>
                <a:latin typeface="仿宋_GB2312" panose="02010609030101010101" charset="-122"/>
              </a:rPr>
              <a:t>间的光程差</a:t>
            </a:r>
            <a:endParaRPr lang="zh-CN" altLang="en-US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graphicFrame>
        <p:nvGraphicFramePr>
          <p:cNvPr id="45111" name="Object 55"/>
          <p:cNvGraphicFramePr>
            <a:graphicFrameLocks noChangeAspect="1"/>
          </p:cNvGraphicFramePr>
          <p:nvPr/>
        </p:nvGraphicFramePr>
        <p:xfrm>
          <a:off x="536575" y="4283075"/>
          <a:ext cx="2035175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9889" name="公式" r:id="rId25" imgW="1115060" imgH="144780" progId="Equation.3">
                  <p:embed/>
                </p:oleObj>
              </mc:Choice>
              <mc:Fallback>
                <p:oleObj name="公式" r:id="rId25" imgW="1115060" imgH="144780" progId="Equation.3">
                  <p:embed/>
                  <p:pic>
                    <p:nvPicPr>
                      <p:cNvPr id="0" name="Object 5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6575" y="4283075"/>
                        <a:ext cx="2035175" cy="431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7" name="Group 57"/>
          <p:cNvGrpSpPr/>
          <p:nvPr/>
        </p:nvGrpSpPr>
        <p:grpSpPr bwMode="auto">
          <a:xfrm>
            <a:off x="5364163" y="1792288"/>
            <a:ext cx="2016125" cy="71437"/>
            <a:chOff x="3379" y="1265"/>
            <a:chExt cx="1270" cy="45"/>
          </a:xfrm>
        </p:grpSpPr>
        <p:sp>
          <p:nvSpPr>
            <p:cNvPr id="6198" name="Line 58"/>
            <p:cNvSpPr>
              <a:spLocks noChangeShapeType="1"/>
            </p:cNvSpPr>
            <p:nvPr/>
          </p:nvSpPr>
          <p:spPr bwMode="auto">
            <a:xfrm>
              <a:off x="3379" y="1265"/>
              <a:ext cx="1270" cy="45"/>
            </a:xfrm>
            <a:prstGeom prst="line">
              <a:avLst/>
            </a:prstGeom>
            <a:noFill/>
            <a:ln w="19050">
              <a:solidFill>
                <a:srgbClr val="FFFF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  <p:sp>
          <p:nvSpPr>
            <p:cNvPr id="6199" name="Line 59"/>
            <p:cNvSpPr>
              <a:spLocks noChangeShapeType="1"/>
            </p:cNvSpPr>
            <p:nvPr/>
          </p:nvSpPr>
          <p:spPr bwMode="auto">
            <a:xfrm>
              <a:off x="3908" y="1286"/>
              <a:ext cx="136" cy="0"/>
            </a:xfrm>
            <a:prstGeom prst="line">
              <a:avLst/>
            </a:prstGeom>
            <a:noFill/>
            <a:ln w="19050">
              <a:solidFill>
                <a:srgbClr val="FFFF00"/>
              </a:solidFill>
              <a:rou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zh-CN" altLang="en-US"/>
            </a:p>
          </p:txBody>
        </p:sp>
      </p:grpSp>
      <p:grpSp>
        <p:nvGrpSpPr>
          <p:cNvPr id="8" name="Group 80"/>
          <p:cNvGrpSpPr/>
          <p:nvPr/>
        </p:nvGrpSpPr>
        <p:grpSpPr bwMode="auto">
          <a:xfrm>
            <a:off x="2522538" y="1700213"/>
            <a:ext cx="215900" cy="1801812"/>
            <a:chOff x="3969" y="2432"/>
            <a:chExt cx="84" cy="1271"/>
          </a:xfrm>
        </p:grpSpPr>
        <p:sp>
          <p:nvSpPr>
            <p:cNvPr id="6196" name="Freeform 81"/>
            <p:cNvSpPr/>
            <p:nvPr/>
          </p:nvSpPr>
          <p:spPr bwMode="auto">
            <a:xfrm>
              <a:off x="4000" y="2432"/>
              <a:ext cx="53" cy="1271"/>
            </a:xfrm>
            <a:custGeom>
              <a:avLst/>
              <a:gdLst>
                <a:gd name="T0" fmla="*/ 8 w 53"/>
                <a:gd name="T1" fmla="*/ 91 h 1271"/>
                <a:gd name="T2" fmla="*/ 53 w 53"/>
                <a:gd name="T3" fmla="*/ 635 h 1271"/>
                <a:gd name="T4" fmla="*/ 8 w 53"/>
                <a:gd name="T5" fmla="*/ 1180 h 1271"/>
                <a:gd name="T6" fmla="*/ 8 w 53"/>
                <a:gd name="T7" fmla="*/ 91 h 127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3"/>
                <a:gd name="T13" fmla="*/ 0 h 1271"/>
                <a:gd name="T14" fmla="*/ 53 w 53"/>
                <a:gd name="T15" fmla="*/ 1271 h 127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3" h="1271">
                  <a:moveTo>
                    <a:pt x="8" y="91"/>
                  </a:moveTo>
                  <a:cubicBezTo>
                    <a:pt x="16" y="0"/>
                    <a:pt x="53" y="454"/>
                    <a:pt x="53" y="635"/>
                  </a:cubicBezTo>
                  <a:cubicBezTo>
                    <a:pt x="53" y="816"/>
                    <a:pt x="16" y="1271"/>
                    <a:pt x="8" y="1180"/>
                  </a:cubicBezTo>
                  <a:cubicBezTo>
                    <a:pt x="0" y="1089"/>
                    <a:pt x="0" y="182"/>
                    <a:pt x="8" y="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en-US"/>
            </a:p>
          </p:txBody>
        </p:sp>
        <p:sp>
          <p:nvSpPr>
            <p:cNvPr id="6197" name="Freeform 82"/>
            <p:cNvSpPr/>
            <p:nvPr/>
          </p:nvSpPr>
          <p:spPr bwMode="auto">
            <a:xfrm flipH="1">
              <a:off x="3969" y="2432"/>
              <a:ext cx="53" cy="1271"/>
            </a:xfrm>
            <a:custGeom>
              <a:avLst/>
              <a:gdLst>
                <a:gd name="T0" fmla="*/ 8 w 53"/>
                <a:gd name="T1" fmla="*/ 91 h 1271"/>
                <a:gd name="T2" fmla="*/ 53 w 53"/>
                <a:gd name="T3" fmla="*/ 635 h 1271"/>
                <a:gd name="T4" fmla="*/ 8 w 53"/>
                <a:gd name="T5" fmla="*/ 1180 h 1271"/>
                <a:gd name="T6" fmla="*/ 8 w 53"/>
                <a:gd name="T7" fmla="*/ 91 h 127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3"/>
                <a:gd name="T13" fmla="*/ 0 h 1271"/>
                <a:gd name="T14" fmla="*/ 53 w 53"/>
                <a:gd name="T15" fmla="*/ 1271 h 127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3" h="1271">
                  <a:moveTo>
                    <a:pt x="8" y="91"/>
                  </a:moveTo>
                  <a:cubicBezTo>
                    <a:pt x="16" y="0"/>
                    <a:pt x="53" y="454"/>
                    <a:pt x="53" y="635"/>
                  </a:cubicBezTo>
                  <a:cubicBezTo>
                    <a:pt x="53" y="816"/>
                    <a:pt x="16" y="1271"/>
                    <a:pt x="8" y="1180"/>
                  </a:cubicBezTo>
                  <a:cubicBezTo>
                    <a:pt x="0" y="1089"/>
                    <a:pt x="0" y="182"/>
                    <a:pt x="8" y="9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90000" tIns="46800" rIns="90000" bIns="46800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45139" name="Text Box 83"/>
          <p:cNvSpPr txBox="1">
            <a:spLocks noChangeArrowheads="1"/>
          </p:cNvSpPr>
          <p:nvPr/>
        </p:nvSpPr>
        <p:spPr bwMode="auto">
          <a:xfrm>
            <a:off x="6281738" y="4241800"/>
            <a:ext cx="27908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en-US" altLang="zh-CN">
                <a:solidFill>
                  <a:schemeClr val="bg1"/>
                </a:solidFill>
              </a:rPr>
              <a:t>(</a:t>
            </a:r>
            <a:r>
              <a:rPr kumimoji="0" lang="en-US" altLang="zh-CN" i="1">
                <a:solidFill>
                  <a:schemeClr val="bg1"/>
                </a:solidFill>
              </a:rPr>
              <a:t> </a:t>
            </a:r>
            <a:r>
              <a:rPr kumimoji="0" lang="en-US" altLang="zh-CN" i="1">
                <a:solidFill>
                  <a:srgbClr val="66FFFF"/>
                </a:solidFill>
              </a:rPr>
              <a:t>a </a:t>
            </a:r>
            <a:r>
              <a:rPr kumimoji="0" lang="zh-CN" altLang="en-US">
                <a:solidFill>
                  <a:schemeClr val="bg1"/>
                </a:solidFill>
                <a:ea typeface="楷体_GB2312" pitchFamily="49" charset="-122"/>
              </a:rPr>
              <a:t>为缝</a:t>
            </a:r>
            <a:r>
              <a:rPr kumimoji="0" lang="zh-CN" altLang="en-US">
                <a:solidFill>
                  <a:schemeClr val="bg1"/>
                </a:solidFill>
              </a:rPr>
              <a:t> </a:t>
            </a:r>
            <a:r>
              <a:rPr kumimoji="0" lang="en-US" altLang="zh-CN" i="1">
                <a:solidFill>
                  <a:srgbClr val="66FFFF"/>
                </a:solidFill>
              </a:rPr>
              <a:t>AB</a:t>
            </a:r>
            <a:r>
              <a:rPr kumimoji="0" lang="zh-CN" altLang="en-US">
                <a:solidFill>
                  <a:schemeClr val="bg1"/>
                </a:solidFill>
                <a:ea typeface="楷体_GB2312" pitchFamily="49" charset="-122"/>
              </a:rPr>
              <a:t>的宽度</a:t>
            </a:r>
            <a:r>
              <a:rPr kumimoji="0" lang="zh-CN" altLang="en-US">
                <a:solidFill>
                  <a:schemeClr val="bg1"/>
                </a:solidFill>
              </a:rPr>
              <a:t> </a:t>
            </a:r>
            <a:r>
              <a:rPr kumimoji="0" lang="en-US" altLang="zh-CN">
                <a:solidFill>
                  <a:schemeClr val="bg1"/>
                </a:solidFill>
              </a:rPr>
              <a:t>)</a:t>
            </a:r>
            <a:endParaRPr kumimoji="0" lang="en-US" altLang="zh-CN">
              <a:solidFill>
                <a:schemeClr val="bg1"/>
              </a:solidFill>
            </a:endParaRPr>
          </a:p>
        </p:txBody>
      </p:sp>
      <p:sp>
        <p:nvSpPr>
          <p:cNvPr id="45140" name="Line 84"/>
          <p:cNvSpPr>
            <a:spLocks noChangeShapeType="1"/>
          </p:cNvSpPr>
          <p:nvPr/>
        </p:nvSpPr>
        <p:spPr bwMode="auto">
          <a:xfrm flipV="1">
            <a:off x="6362700" y="2181225"/>
            <a:ext cx="176213" cy="66675"/>
          </a:xfrm>
          <a:prstGeom prst="line">
            <a:avLst/>
          </a:prstGeom>
          <a:noFill/>
          <a:ln w="19050">
            <a:solidFill>
              <a:srgbClr val="FFFF66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85" name="Picture 143" descr="其"/>
          <p:cNvPicPr>
            <a:picLocks noChangeAspect="1" noChangeArrowheads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6688" y="1196975"/>
            <a:ext cx="1035050" cy="266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6" name="Rectangle 140"/>
          <p:cNvSpPr>
            <a:spLocks noChangeArrowheads="1"/>
          </p:cNvSpPr>
          <p:nvPr/>
        </p:nvSpPr>
        <p:spPr bwMode="auto">
          <a:xfrm>
            <a:off x="708025" y="4843463"/>
            <a:ext cx="7969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结果</a:t>
            </a:r>
            <a:endParaRPr lang="zh-CN" altLang="en-US">
              <a:solidFill>
                <a:srgbClr val="FFFF00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87" name="AutoShape 141"/>
          <p:cNvSpPr>
            <a:spLocks noChangeArrowheads="1"/>
          </p:cNvSpPr>
          <p:nvPr/>
        </p:nvSpPr>
        <p:spPr bwMode="auto">
          <a:xfrm>
            <a:off x="333375" y="4797425"/>
            <a:ext cx="360363" cy="576263"/>
          </a:xfrm>
          <a:prstGeom prst="star4">
            <a:avLst>
              <a:gd name="adj" fmla="val 18519"/>
            </a:avLst>
          </a:prstGeom>
          <a:gradFill rotWithShape="0">
            <a:gsLst>
              <a:gs pos="0">
                <a:srgbClr val="99FF99"/>
              </a:gs>
              <a:gs pos="100000">
                <a:srgbClr val="477647"/>
              </a:gs>
            </a:gsLst>
            <a:path path="shape">
              <a:fillToRect l="50000" t="50000" r="50000" b="50000"/>
            </a:path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88" name="Text Box 142"/>
          <p:cNvSpPr txBox="1">
            <a:spLocks noChangeArrowheads="1"/>
          </p:cNvSpPr>
          <p:nvPr/>
        </p:nvSpPr>
        <p:spPr bwMode="auto">
          <a:xfrm>
            <a:off x="1000125" y="5357813"/>
            <a:ext cx="7500938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kumimoji="0" lang="zh-CN" altLang="en-US">
                <a:solidFill>
                  <a:schemeClr val="bg1"/>
                </a:solidFill>
                <a:ea typeface="楷体_GB2312" pitchFamily="49" charset="-122"/>
              </a:rPr>
              <a:t>屏幕上出现中心很亮</a:t>
            </a:r>
            <a:r>
              <a:rPr kumimoji="0" lang="zh-CN" altLang="en-US">
                <a:solidFill>
                  <a:schemeClr val="bg1"/>
                </a:solidFill>
              </a:rPr>
              <a:t>，</a:t>
            </a:r>
            <a:r>
              <a:rPr kumimoji="0" lang="zh-CN" altLang="en-US">
                <a:solidFill>
                  <a:schemeClr val="bg1"/>
                </a:solidFill>
                <a:ea typeface="楷体_GB2312" pitchFamily="49" charset="-122"/>
              </a:rPr>
              <a:t>两侧对称分布的一系列亮条纹</a:t>
            </a:r>
            <a:endParaRPr kumimoji="0" lang="zh-CN" altLang="en-US">
              <a:solidFill>
                <a:schemeClr val="bg1"/>
              </a:solidFill>
            </a:endParaRPr>
          </a:p>
          <a:p>
            <a:pPr eaLnBrk="1" hangingPunct="1">
              <a:lnSpc>
                <a:spcPct val="125000"/>
              </a:lnSpc>
            </a:pPr>
            <a:r>
              <a:rPr kumimoji="0" lang="zh-CN" altLang="en-US">
                <a:solidFill>
                  <a:schemeClr val="bg1"/>
                </a:solidFill>
                <a:ea typeface="楷体_GB2312" pitchFamily="49" charset="-122"/>
              </a:rPr>
              <a:t>衍射图样在竖直方向上展开</a:t>
            </a:r>
            <a:r>
              <a:rPr kumimoji="0" lang="zh-CN" altLang="en-US">
                <a:solidFill>
                  <a:schemeClr val="bg1"/>
                </a:solidFill>
              </a:rPr>
              <a:t>。</a:t>
            </a:r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6195" name="灯片编号占位符 1"/>
          <p:cNvSpPr txBox="1"/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F962F279-C679-4040-A93B-0BE82A4C9D26}" type="slidenum">
              <a:rPr lang="en-US" altLang="zh-CN" b="0">
                <a:solidFill>
                  <a:srgbClr val="FF00FF"/>
                </a:solidFill>
              </a:rPr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  <a:endParaRPr lang="en-US" altLang="zh-CN" b="0">
              <a:solidFill>
                <a:srgbClr val="FF00FF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5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5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5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5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5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45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50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45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5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45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45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8" dur="500"/>
                                        <p:tgtEl>
                                          <p:spTgt spid="45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45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000"/>
                            </p:stCondLst>
                            <p:childTnLst>
                              <p:par>
                                <p:cTn id="7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45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45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500"/>
                            </p:stCondLst>
                            <p:childTnLst>
                              <p:par>
                                <p:cTn id="8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45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8" dur="500"/>
                                        <p:tgtEl>
                                          <p:spTgt spid="45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1" dur="500"/>
                                        <p:tgtEl>
                                          <p:spTgt spid="45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000"/>
                            </p:stCondLst>
                            <p:childTnLst>
                              <p:par>
                                <p:cTn id="9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45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45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45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45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2500"/>
                            </p:stCondLst>
                            <p:childTnLst>
                              <p:par>
                                <p:cTn id="10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45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45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45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1" dur="500"/>
                                        <p:tgtEl>
                                          <p:spTgt spid="45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3500"/>
                            </p:stCondLst>
                            <p:childTnLst>
                              <p:par>
                                <p:cTn id="1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45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4000"/>
                            </p:stCondLst>
                            <p:childTnLst>
                              <p:par>
                                <p:cTn id="1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500"/>
                                        <p:tgtEl>
                                          <p:spTgt spid="45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4" dur="500"/>
                                        <p:tgtEl>
                                          <p:spTgt spid="45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500"/>
                            </p:stCondLst>
                            <p:childTnLst>
                              <p:par>
                                <p:cTn id="1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45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000"/>
                            </p:stCondLst>
                            <p:childTnLst>
                              <p:par>
                                <p:cTn id="1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2" dur="500"/>
                                        <p:tgtEl>
                                          <p:spTgt spid="45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7" dur="500"/>
                                        <p:tgtEl>
                                          <p:spTgt spid="45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500"/>
                            </p:stCondLst>
                            <p:childTnLst>
                              <p:par>
                                <p:cTn id="1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45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000"/>
                            </p:stCondLst>
                            <p:childTnLst>
                              <p:par>
                                <p:cTn id="1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500"/>
                                        <p:tgtEl>
                                          <p:spTgt spid="45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500"/>
                            </p:stCondLst>
                            <p:childTnLst>
                              <p:par>
                                <p:cTn id="1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9" dur="500"/>
                                        <p:tgtEl>
                                          <p:spTgt spid="45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2000"/>
                            </p:stCondLst>
                            <p:childTnLst>
                              <p:par>
                                <p:cTn id="1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3" dur="500"/>
                                        <p:tgtEl>
                                          <p:spTgt spid="45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8" dur="500"/>
                                        <p:tgtEl>
                                          <p:spTgt spid="45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500"/>
                            </p:stCondLst>
                            <p:childTnLst>
                              <p:par>
                                <p:cTn id="1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2" dur="1000"/>
                                        <p:tgtEl>
                                          <p:spTgt spid="45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500"/>
                            </p:stCondLst>
                            <p:childTnLst>
                              <p:par>
                                <p:cTn id="17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500"/>
                            </p:stCondLst>
                            <p:childTnLst>
                              <p:par>
                                <p:cTn id="18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7" dur="5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1000"/>
                            </p:stCondLst>
                            <p:childTnLst>
                              <p:par>
                                <p:cTn id="18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1" dur="500"/>
                                        <p:tgtEl>
                                          <p:spTgt spid="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068" grpId="0" autoUpdateAnimBg="0"/>
      <p:bldP spid="45083" grpId="0" autoUpdateAnimBg="0"/>
      <p:bldP spid="45100" grpId="0" autoUpdateAnimBg="0"/>
      <p:bldP spid="45101" grpId="0" autoUpdateAnimBg="0"/>
      <p:bldP spid="45102" grpId="0" autoUpdateAnimBg="0"/>
      <p:bldP spid="45103" grpId="0" animBg="1"/>
      <p:bldP spid="45110" grpId="0" autoUpdateAnimBg="0"/>
      <p:bldP spid="45139" grpId="0"/>
      <p:bldP spid="86" grpId="0"/>
      <p:bldP spid="8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57"/>
          <p:cNvGrpSpPr/>
          <p:nvPr/>
        </p:nvGrpSpPr>
        <p:grpSpPr bwMode="auto">
          <a:xfrm>
            <a:off x="1143000" y="2838450"/>
            <a:ext cx="6345238" cy="3159125"/>
            <a:chOff x="1143000" y="2838450"/>
            <a:chExt cx="6344990" cy="3159849"/>
          </a:xfrm>
        </p:grpSpPr>
        <p:grpSp>
          <p:nvGrpSpPr>
            <p:cNvPr id="7216" name="组合 56"/>
            <p:cNvGrpSpPr/>
            <p:nvPr/>
          </p:nvGrpSpPr>
          <p:grpSpPr bwMode="auto">
            <a:xfrm>
              <a:off x="1143000" y="2838450"/>
              <a:ext cx="6344990" cy="3159849"/>
              <a:chOff x="1143000" y="2838450"/>
              <a:chExt cx="6344990" cy="3159849"/>
            </a:xfrm>
          </p:grpSpPr>
          <p:grpSp>
            <p:nvGrpSpPr>
              <p:cNvPr id="7218" name="Group 8"/>
              <p:cNvGrpSpPr/>
              <p:nvPr/>
            </p:nvGrpSpPr>
            <p:grpSpPr bwMode="auto">
              <a:xfrm>
                <a:off x="4314902" y="2838450"/>
                <a:ext cx="591472" cy="3090472"/>
                <a:chOff x="3969" y="2483"/>
                <a:chExt cx="84" cy="1271"/>
              </a:xfrm>
            </p:grpSpPr>
            <p:sp>
              <p:nvSpPr>
                <p:cNvPr id="7223" name="Freeform 9"/>
                <p:cNvSpPr/>
                <p:nvPr/>
              </p:nvSpPr>
              <p:spPr bwMode="auto">
                <a:xfrm>
                  <a:off x="4000" y="2483"/>
                  <a:ext cx="53" cy="1271"/>
                </a:xfrm>
                <a:custGeom>
                  <a:avLst/>
                  <a:gdLst>
                    <a:gd name="T0" fmla="*/ 8 w 53"/>
                    <a:gd name="T1" fmla="*/ 91 h 1271"/>
                    <a:gd name="T2" fmla="*/ 53 w 53"/>
                    <a:gd name="T3" fmla="*/ 635 h 1271"/>
                    <a:gd name="T4" fmla="*/ 8 w 53"/>
                    <a:gd name="T5" fmla="*/ 1180 h 1271"/>
                    <a:gd name="T6" fmla="*/ 8 w 53"/>
                    <a:gd name="T7" fmla="*/ 91 h 1271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53"/>
                    <a:gd name="T13" fmla="*/ 0 h 1271"/>
                    <a:gd name="T14" fmla="*/ 53 w 53"/>
                    <a:gd name="T15" fmla="*/ 1271 h 1271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53" h="1271">
                      <a:moveTo>
                        <a:pt x="8" y="91"/>
                      </a:moveTo>
                      <a:cubicBezTo>
                        <a:pt x="16" y="0"/>
                        <a:pt x="53" y="454"/>
                        <a:pt x="53" y="635"/>
                      </a:cubicBezTo>
                      <a:cubicBezTo>
                        <a:pt x="53" y="816"/>
                        <a:pt x="16" y="1271"/>
                        <a:pt x="8" y="1180"/>
                      </a:cubicBezTo>
                      <a:cubicBezTo>
                        <a:pt x="0" y="1089"/>
                        <a:pt x="0" y="182"/>
                        <a:pt x="8" y="9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lIns="90000" tIns="46800" rIns="90000" bIns="46800">
                  <a:sp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7224" name="Freeform 10"/>
                <p:cNvSpPr/>
                <p:nvPr/>
              </p:nvSpPr>
              <p:spPr bwMode="auto">
                <a:xfrm flipH="1">
                  <a:off x="3969" y="2483"/>
                  <a:ext cx="53" cy="1271"/>
                </a:xfrm>
                <a:custGeom>
                  <a:avLst/>
                  <a:gdLst>
                    <a:gd name="T0" fmla="*/ 8 w 53"/>
                    <a:gd name="T1" fmla="*/ 91 h 1271"/>
                    <a:gd name="T2" fmla="*/ 53 w 53"/>
                    <a:gd name="T3" fmla="*/ 635 h 1271"/>
                    <a:gd name="T4" fmla="*/ 8 w 53"/>
                    <a:gd name="T5" fmla="*/ 1180 h 1271"/>
                    <a:gd name="T6" fmla="*/ 8 w 53"/>
                    <a:gd name="T7" fmla="*/ 91 h 1271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53"/>
                    <a:gd name="T13" fmla="*/ 0 h 1271"/>
                    <a:gd name="T14" fmla="*/ 53 w 53"/>
                    <a:gd name="T15" fmla="*/ 1271 h 1271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53" h="1271">
                      <a:moveTo>
                        <a:pt x="8" y="91"/>
                      </a:moveTo>
                      <a:cubicBezTo>
                        <a:pt x="16" y="0"/>
                        <a:pt x="53" y="454"/>
                        <a:pt x="53" y="635"/>
                      </a:cubicBezTo>
                      <a:cubicBezTo>
                        <a:pt x="53" y="816"/>
                        <a:pt x="16" y="1271"/>
                        <a:pt x="8" y="1180"/>
                      </a:cubicBezTo>
                      <a:cubicBezTo>
                        <a:pt x="0" y="1089"/>
                        <a:pt x="0" y="182"/>
                        <a:pt x="8" y="9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lIns="90000" tIns="46800" rIns="90000" bIns="46800">
                  <a:spAutoFit/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7219" name="Line 11"/>
              <p:cNvSpPr>
                <a:spLocks noChangeShapeType="1"/>
              </p:cNvSpPr>
              <p:nvPr/>
            </p:nvSpPr>
            <p:spPr bwMode="auto">
              <a:xfrm>
                <a:off x="6680790" y="2907827"/>
                <a:ext cx="0" cy="2881433"/>
              </a:xfrm>
              <a:prstGeom prst="line">
                <a:avLst/>
              </a:prstGeom>
              <a:noFill/>
              <a:ln w="76200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220" name="Line 20"/>
              <p:cNvSpPr>
                <a:spLocks noChangeShapeType="1"/>
              </p:cNvSpPr>
              <p:nvPr/>
            </p:nvSpPr>
            <p:spPr bwMode="auto">
              <a:xfrm>
                <a:off x="2379284" y="5255497"/>
                <a:ext cx="0" cy="459519"/>
              </a:xfrm>
              <a:prstGeom prst="line">
                <a:avLst/>
              </a:prstGeom>
              <a:noFill/>
              <a:ln w="76200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221" name="Line 21"/>
              <p:cNvSpPr>
                <a:spLocks noChangeShapeType="1"/>
              </p:cNvSpPr>
              <p:nvPr/>
            </p:nvSpPr>
            <p:spPr bwMode="auto">
              <a:xfrm>
                <a:off x="2379284" y="3255233"/>
                <a:ext cx="0" cy="459519"/>
              </a:xfrm>
              <a:prstGeom prst="line">
                <a:avLst/>
              </a:prstGeom>
              <a:noFill/>
              <a:ln w="76200">
                <a:solidFill>
                  <a:schemeClr val="bg1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222" name="Rectangle 30"/>
              <p:cNvSpPr>
                <a:spLocks noChangeArrowheads="1"/>
              </p:cNvSpPr>
              <p:nvPr/>
            </p:nvSpPr>
            <p:spPr bwMode="auto">
              <a:xfrm>
                <a:off x="1143000" y="2865466"/>
                <a:ext cx="6344990" cy="3132833"/>
              </a:xfrm>
              <a:prstGeom prst="rect">
                <a:avLst/>
              </a:prstGeom>
              <a:noFill/>
              <a:ln w="57150">
                <a:solidFill>
                  <a:srgbClr val="FFFF00"/>
                </a:solidFill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0" lang="zh-CN" altLang="zh-CN" sz="1800" b="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7217" name="Line 27"/>
            <p:cNvSpPr>
              <a:spLocks noChangeShapeType="1"/>
            </p:cNvSpPr>
            <p:nvPr/>
          </p:nvSpPr>
          <p:spPr bwMode="auto">
            <a:xfrm flipV="1">
              <a:off x="2357422" y="4357694"/>
              <a:ext cx="4286280" cy="71438"/>
            </a:xfrm>
            <a:prstGeom prst="line">
              <a:avLst/>
            </a:prstGeom>
            <a:noFill/>
            <a:ln w="38100">
              <a:solidFill>
                <a:schemeClr val="bg1"/>
              </a:solidFill>
              <a:prstDash val="sys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13" name="Text Box 56"/>
          <p:cNvSpPr txBox="1">
            <a:spLocks noChangeArrowheads="1"/>
          </p:cNvSpPr>
          <p:nvPr/>
        </p:nvSpPr>
        <p:spPr bwMode="auto">
          <a:xfrm>
            <a:off x="428625" y="428625"/>
            <a:ext cx="45370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rgbClr val="FFFF00"/>
                </a:solidFill>
                <a:latin typeface="方正书宋简体"/>
              </a:rPr>
              <a:t>二</a:t>
            </a:r>
            <a:r>
              <a:rPr lang="en-US" altLang="zh-CN">
                <a:solidFill>
                  <a:srgbClr val="FFFF00"/>
                </a:solidFill>
              </a:rPr>
              <a:t>. </a:t>
            </a:r>
            <a:r>
              <a:rPr lang="zh-CN" altLang="en-US">
                <a:solidFill>
                  <a:srgbClr val="FFFF00"/>
                </a:solidFill>
              </a:rPr>
              <a:t>菲涅耳</a:t>
            </a:r>
            <a:r>
              <a:rPr lang="zh-CN" altLang="en-US">
                <a:solidFill>
                  <a:srgbClr val="FFFF00"/>
                </a:solidFill>
                <a:latin typeface="方正书宋简体"/>
              </a:rPr>
              <a:t>半波带法</a:t>
            </a:r>
            <a:endParaRPr lang="zh-CN" altLang="en-US">
              <a:solidFill>
                <a:srgbClr val="FFFF00"/>
              </a:solidFill>
              <a:latin typeface="宋体" panose="02010600030101010101" pitchFamily="2" charset="-122"/>
            </a:endParaRPr>
          </a:p>
        </p:txBody>
      </p:sp>
      <p:grpSp>
        <p:nvGrpSpPr>
          <p:cNvPr id="7" name="Group 61"/>
          <p:cNvGrpSpPr/>
          <p:nvPr/>
        </p:nvGrpSpPr>
        <p:grpSpPr bwMode="auto">
          <a:xfrm>
            <a:off x="7223125" y="1143000"/>
            <a:ext cx="1000125" cy="720725"/>
            <a:chOff x="4608" y="1008"/>
            <a:chExt cx="630" cy="864"/>
          </a:xfrm>
        </p:grpSpPr>
        <p:sp>
          <p:nvSpPr>
            <p:cNvPr id="7212" name="Line 62"/>
            <p:cNvSpPr>
              <a:spLocks noChangeShapeType="1"/>
            </p:cNvSpPr>
            <p:nvPr/>
          </p:nvSpPr>
          <p:spPr bwMode="auto">
            <a:xfrm>
              <a:off x="4608" y="1008"/>
              <a:ext cx="624" cy="0"/>
            </a:xfrm>
            <a:prstGeom prst="line">
              <a:avLst/>
            </a:prstGeom>
            <a:noFill/>
            <a:ln w="19050">
              <a:solidFill>
                <a:srgbClr val="FFFF66"/>
              </a:solidFill>
              <a:rou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90000" tIns="46800" rIns="90000" bIns="46800" anchor="ctr"/>
            <a:lstStyle/>
            <a:p>
              <a:endParaRPr lang="zh-CN" altLang="en-US"/>
            </a:p>
          </p:txBody>
        </p:sp>
        <p:sp>
          <p:nvSpPr>
            <p:cNvPr id="7213" name="Line 63"/>
            <p:cNvSpPr>
              <a:spLocks noChangeShapeType="1"/>
            </p:cNvSpPr>
            <p:nvPr/>
          </p:nvSpPr>
          <p:spPr bwMode="auto">
            <a:xfrm>
              <a:off x="4608" y="1296"/>
              <a:ext cx="624" cy="0"/>
            </a:xfrm>
            <a:prstGeom prst="line">
              <a:avLst/>
            </a:prstGeom>
            <a:noFill/>
            <a:ln w="19050">
              <a:solidFill>
                <a:srgbClr val="FFFF66"/>
              </a:solidFill>
              <a:rou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90000" tIns="46800" rIns="90000" bIns="46800" anchor="ctr"/>
            <a:lstStyle/>
            <a:p>
              <a:endParaRPr lang="zh-CN" altLang="en-US"/>
            </a:p>
          </p:txBody>
        </p:sp>
        <p:sp>
          <p:nvSpPr>
            <p:cNvPr id="7214" name="Line 64"/>
            <p:cNvSpPr>
              <a:spLocks noChangeShapeType="1"/>
            </p:cNvSpPr>
            <p:nvPr/>
          </p:nvSpPr>
          <p:spPr bwMode="auto">
            <a:xfrm>
              <a:off x="4608" y="1584"/>
              <a:ext cx="624" cy="0"/>
            </a:xfrm>
            <a:prstGeom prst="line">
              <a:avLst/>
            </a:prstGeom>
            <a:noFill/>
            <a:ln w="19050">
              <a:solidFill>
                <a:srgbClr val="FFFF66"/>
              </a:solidFill>
              <a:rou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90000" tIns="46800" rIns="90000" bIns="46800" anchor="ctr"/>
            <a:lstStyle/>
            <a:p>
              <a:endParaRPr lang="zh-CN" altLang="en-US"/>
            </a:p>
          </p:txBody>
        </p:sp>
        <p:sp>
          <p:nvSpPr>
            <p:cNvPr id="7215" name="Line 65"/>
            <p:cNvSpPr>
              <a:spLocks noChangeShapeType="1"/>
            </p:cNvSpPr>
            <p:nvPr/>
          </p:nvSpPr>
          <p:spPr bwMode="auto">
            <a:xfrm>
              <a:off x="4614" y="1872"/>
              <a:ext cx="624" cy="0"/>
            </a:xfrm>
            <a:prstGeom prst="line">
              <a:avLst/>
            </a:prstGeom>
            <a:noFill/>
            <a:ln w="19050">
              <a:solidFill>
                <a:srgbClr val="FFFF66"/>
              </a:solidFill>
              <a:rou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90000" tIns="46800" rIns="90000" bIns="46800" anchor="ctr"/>
            <a:lstStyle/>
            <a:p>
              <a:endParaRPr lang="zh-CN" altLang="en-US"/>
            </a:p>
          </p:txBody>
        </p:sp>
      </p:grpSp>
      <p:grpSp>
        <p:nvGrpSpPr>
          <p:cNvPr id="12" name="Group 66"/>
          <p:cNvGrpSpPr/>
          <p:nvPr/>
        </p:nvGrpSpPr>
        <p:grpSpPr bwMode="auto">
          <a:xfrm>
            <a:off x="6143625" y="1143000"/>
            <a:ext cx="1000125" cy="720725"/>
            <a:chOff x="4608" y="1008"/>
            <a:chExt cx="630" cy="864"/>
          </a:xfrm>
        </p:grpSpPr>
        <p:sp>
          <p:nvSpPr>
            <p:cNvPr id="7208" name="Line 67"/>
            <p:cNvSpPr>
              <a:spLocks noChangeShapeType="1"/>
            </p:cNvSpPr>
            <p:nvPr/>
          </p:nvSpPr>
          <p:spPr bwMode="auto">
            <a:xfrm>
              <a:off x="4608" y="1008"/>
              <a:ext cx="624" cy="0"/>
            </a:xfrm>
            <a:prstGeom prst="line">
              <a:avLst/>
            </a:prstGeom>
            <a:noFill/>
            <a:ln w="19050">
              <a:solidFill>
                <a:srgbClr val="FFFF66"/>
              </a:solidFill>
              <a:rou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90000" tIns="46800" rIns="90000" bIns="46800" anchor="ctr"/>
            <a:lstStyle/>
            <a:p>
              <a:endParaRPr lang="zh-CN" altLang="en-US"/>
            </a:p>
          </p:txBody>
        </p:sp>
        <p:sp>
          <p:nvSpPr>
            <p:cNvPr id="7209" name="Line 68"/>
            <p:cNvSpPr>
              <a:spLocks noChangeShapeType="1"/>
            </p:cNvSpPr>
            <p:nvPr/>
          </p:nvSpPr>
          <p:spPr bwMode="auto">
            <a:xfrm>
              <a:off x="4608" y="1296"/>
              <a:ext cx="624" cy="0"/>
            </a:xfrm>
            <a:prstGeom prst="line">
              <a:avLst/>
            </a:prstGeom>
            <a:noFill/>
            <a:ln w="19050">
              <a:solidFill>
                <a:srgbClr val="FFFF66"/>
              </a:solidFill>
              <a:rou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90000" tIns="46800" rIns="90000" bIns="46800" anchor="ctr"/>
            <a:lstStyle/>
            <a:p>
              <a:endParaRPr lang="zh-CN" altLang="en-US"/>
            </a:p>
          </p:txBody>
        </p:sp>
        <p:sp>
          <p:nvSpPr>
            <p:cNvPr id="7210" name="Line 69"/>
            <p:cNvSpPr>
              <a:spLocks noChangeShapeType="1"/>
            </p:cNvSpPr>
            <p:nvPr/>
          </p:nvSpPr>
          <p:spPr bwMode="auto">
            <a:xfrm>
              <a:off x="4608" y="1584"/>
              <a:ext cx="624" cy="0"/>
            </a:xfrm>
            <a:prstGeom prst="line">
              <a:avLst/>
            </a:prstGeom>
            <a:noFill/>
            <a:ln w="19050">
              <a:solidFill>
                <a:srgbClr val="FFFF66"/>
              </a:solidFill>
              <a:rou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90000" tIns="46800" rIns="90000" bIns="46800" anchor="ctr"/>
            <a:lstStyle/>
            <a:p>
              <a:endParaRPr lang="zh-CN" altLang="en-US"/>
            </a:p>
          </p:txBody>
        </p:sp>
        <p:sp>
          <p:nvSpPr>
            <p:cNvPr id="7211" name="Line 70"/>
            <p:cNvSpPr>
              <a:spLocks noChangeShapeType="1"/>
            </p:cNvSpPr>
            <p:nvPr/>
          </p:nvSpPr>
          <p:spPr bwMode="auto">
            <a:xfrm>
              <a:off x="4614" y="1872"/>
              <a:ext cx="624" cy="0"/>
            </a:xfrm>
            <a:prstGeom prst="line">
              <a:avLst/>
            </a:prstGeom>
            <a:noFill/>
            <a:ln w="19050">
              <a:solidFill>
                <a:srgbClr val="FFFF66"/>
              </a:solidFill>
              <a:round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90000" tIns="46800" rIns="90000" bIns="46800" anchor="ctr"/>
            <a:lstStyle/>
            <a:p>
              <a:endParaRPr lang="zh-CN" altLang="en-US"/>
            </a:p>
          </p:txBody>
        </p:sp>
      </p:grpSp>
      <p:grpSp>
        <p:nvGrpSpPr>
          <p:cNvPr id="13" name="Group 71"/>
          <p:cNvGrpSpPr/>
          <p:nvPr/>
        </p:nvGrpSpPr>
        <p:grpSpPr bwMode="auto">
          <a:xfrm>
            <a:off x="6791325" y="568325"/>
            <a:ext cx="395288" cy="1871663"/>
            <a:chOff x="5511" y="1525"/>
            <a:chExt cx="249" cy="1179"/>
          </a:xfrm>
        </p:grpSpPr>
        <p:graphicFrame>
          <p:nvGraphicFramePr>
            <p:cNvPr id="7203" name="Object 17"/>
            <p:cNvGraphicFramePr>
              <a:graphicFrameLocks noChangeAspect="1"/>
            </p:cNvGraphicFramePr>
            <p:nvPr/>
          </p:nvGraphicFramePr>
          <p:xfrm>
            <a:off x="5511" y="2341"/>
            <a:ext cx="176" cy="17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0790" name="公式" r:id="rId1" imgW="234315" imgH="267335" progId="Equation.3">
                    <p:embed/>
                  </p:oleObj>
                </mc:Choice>
                <mc:Fallback>
                  <p:oleObj name="公式" r:id="rId1" imgW="234315" imgH="267335" progId="Equation.3">
                    <p:embed/>
                    <p:pic>
                      <p:nvPicPr>
                        <p:cNvPr id="0" name="Object 17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511" y="2341"/>
                          <a:ext cx="176" cy="17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204" name="Object 18"/>
            <p:cNvGraphicFramePr>
              <a:graphicFrameLocks noChangeAspect="1"/>
            </p:cNvGraphicFramePr>
            <p:nvPr/>
          </p:nvGraphicFramePr>
          <p:xfrm>
            <a:off x="5511" y="1706"/>
            <a:ext cx="176" cy="16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0791" name="公式" r:id="rId3" imgW="234315" imgH="256540" progId="Equation.3">
                    <p:embed/>
                  </p:oleObj>
                </mc:Choice>
                <mc:Fallback>
                  <p:oleObj name="公式" r:id="rId3" imgW="234315" imgH="256540" progId="Equation.3">
                    <p:embed/>
                    <p:pic>
                      <p:nvPicPr>
                        <p:cNvPr id="0" name="Object 1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511" y="1706"/>
                          <a:ext cx="176" cy="16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205" name="Line 74"/>
            <p:cNvSpPr>
              <a:spLocks noChangeShapeType="1"/>
            </p:cNvSpPr>
            <p:nvPr/>
          </p:nvSpPr>
          <p:spPr bwMode="auto">
            <a:xfrm>
              <a:off x="5760" y="1525"/>
              <a:ext cx="0" cy="357"/>
            </a:xfrm>
            <a:prstGeom prst="line">
              <a:avLst/>
            </a:prstGeom>
            <a:noFill/>
            <a:ln w="76200">
              <a:solidFill>
                <a:srgbClr val="66FFFF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206" name="Line 75"/>
            <p:cNvSpPr>
              <a:spLocks noChangeShapeType="1"/>
            </p:cNvSpPr>
            <p:nvPr/>
          </p:nvSpPr>
          <p:spPr bwMode="auto">
            <a:xfrm>
              <a:off x="5760" y="2347"/>
              <a:ext cx="0" cy="357"/>
            </a:xfrm>
            <a:prstGeom prst="line">
              <a:avLst/>
            </a:prstGeom>
            <a:noFill/>
            <a:ln w="76200">
              <a:solidFill>
                <a:srgbClr val="66FFFF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207" name="Line 76"/>
            <p:cNvSpPr>
              <a:spLocks noChangeShapeType="1"/>
            </p:cNvSpPr>
            <p:nvPr/>
          </p:nvSpPr>
          <p:spPr bwMode="auto">
            <a:xfrm>
              <a:off x="5760" y="1888"/>
              <a:ext cx="0" cy="453"/>
            </a:xfrm>
            <a:prstGeom prst="line">
              <a:avLst/>
            </a:prstGeom>
            <a:noFill/>
            <a:ln w="19050">
              <a:solidFill>
                <a:srgbClr val="99FF66"/>
              </a:solidFill>
              <a:prstDash val="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lIns="90000" tIns="46800" rIns="90000" bIns="46800" anchor="ctr"/>
            <a:lstStyle/>
            <a:p>
              <a:endParaRPr lang="zh-CN" altLang="en-US"/>
            </a:p>
          </p:txBody>
        </p:sp>
      </p:grpSp>
      <p:sp>
        <p:nvSpPr>
          <p:cNvPr id="144" name="Text Box 60"/>
          <p:cNvSpPr txBox="1">
            <a:spLocks noChangeArrowheads="1"/>
          </p:cNvSpPr>
          <p:nvPr/>
        </p:nvSpPr>
        <p:spPr bwMode="auto">
          <a:xfrm>
            <a:off x="600075" y="1036638"/>
            <a:ext cx="3471863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rgbClr val="66FFFF"/>
                </a:solidFill>
                <a:ea typeface="黑体" panose="02010609060101010101" pitchFamily="49" charset="-122"/>
              </a:rPr>
              <a:t>1. </a:t>
            </a:r>
            <a:r>
              <a:rPr lang="zh-CN" altLang="en-US">
                <a:solidFill>
                  <a:srgbClr val="66FFFF"/>
                </a:solidFill>
              </a:rPr>
              <a:t>衍射暗纹、明纹条件</a:t>
            </a:r>
            <a:endParaRPr lang="zh-CN" altLang="en-US">
              <a:solidFill>
                <a:srgbClr val="66FFFF"/>
              </a:solidFill>
            </a:endParaRPr>
          </a:p>
        </p:txBody>
      </p:sp>
      <p:graphicFrame>
        <p:nvGraphicFramePr>
          <p:cNvPr id="145" name="Object 33"/>
          <p:cNvGraphicFramePr/>
          <p:nvPr/>
        </p:nvGraphicFramePr>
        <p:xfrm>
          <a:off x="2801938" y="2273300"/>
          <a:ext cx="1370012" cy="37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92" name="公式" r:id="rId5" imgW="1739900" imgH="401320" progId="Equation.3">
                  <p:embed/>
                </p:oleObj>
              </mc:Choice>
              <mc:Fallback>
                <p:oleObj name="公式" r:id="rId5" imgW="1739900" imgH="401320" progId="Equation.3">
                  <p:embed/>
                  <p:pic>
                    <p:nvPicPr>
                      <p:cNvPr id="0" name="Object 33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01938" y="2273300"/>
                        <a:ext cx="1370012" cy="371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tx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folHlink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6" name="Object 34"/>
          <p:cNvGraphicFramePr/>
          <p:nvPr/>
        </p:nvGraphicFramePr>
        <p:xfrm>
          <a:off x="857250" y="2286000"/>
          <a:ext cx="750888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93" name="公式" r:id="rId7" imgW="880745" imgH="390525" progId="Equation.3">
                  <p:embed/>
                </p:oleObj>
              </mc:Choice>
              <mc:Fallback>
                <p:oleObj name="公式" r:id="rId7" imgW="880745" imgH="390525" progId="Equation.3">
                  <p:embed/>
                  <p:pic>
                    <p:nvPicPr>
                      <p:cNvPr id="0" name="Object 34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7250" y="2286000"/>
                        <a:ext cx="750888" cy="368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9050">
                            <a:solidFill>
                              <a:srgbClr val="66FFFF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7" name="Text Box 76"/>
          <p:cNvSpPr txBox="1">
            <a:spLocks noChangeArrowheads="1"/>
          </p:cNvSpPr>
          <p:nvPr/>
        </p:nvSpPr>
        <p:spPr bwMode="auto">
          <a:xfrm>
            <a:off x="571500" y="1643063"/>
            <a:ext cx="2438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中央明纹中心</a:t>
            </a:r>
            <a:endParaRPr lang="zh-CN" altLang="en-US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148" name="AutoShape 78"/>
          <p:cNvSpPr>
            <a:spLocks noChangeArrowheads="1"/>
          </p:cNvSpPr>
          <p:nvPr/>
        </p:nvSpPr>
        <p:spPr bwMode="auto">
          <a:xfrm>
            <a:off x="1736725" y="2371725"/>
            <a:ext cx="936625" cy="160338"/>
          </a:xfrm>
          <a:prstGeom prst="rightArrow">
            <a:avLst>
              <a:gd name="adj1" fmla="val 50000"/>
              <a:gd name="adj2" fmla="val 146039"/>
            </a:avLst>
          </a:prstGeom>
          <a:solidFill>
            <a:srgbClr val="006699">
              <a:alpha val="65881"/>
            </a:srgbClr>
          </a:solidFill>
          <a:ln w="9525">
            <a:solidFill>
              <a:schemeClr val="folHlink"/>
            </a:solidFill>
            <a:miter lim="800000"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149" name="AutoShape 79"/>
          <p:cNvSpPr>
            <a:spLocks noChangeArrowheads="1"/>
          </p:cNvSpPr>
          <p:nvPr/>
        </p:nvSpPr>
        <p:spPr bwMode="auto">
          <a:xfrm>
            <a:off x="4314825" y="2371725"/>
            <a:ext cx="936625" cy="160338"/>
          </a:xfrm>
          <a:prstGeom prst="rightArrow">
            <a:avLst>
              <a:gd name="adj1" fmla="val 50000"/>
              <a:gd name="adj2" fmla="val 146039"/>
            </a:avLst>
          </a:prstGeom>
          <a:solidFill>
            <a:srgbClr val="006699">
              <a:alpha val="65881"/>
            </a:srgbClr>
          </a:solidFill>
          <a:ln w="9525">
            <a:solidFill>
              <a:schemeClr val="folHlink"/>
            </a:solidFill>
            <a:miter lim="800000"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graphicFrame>
        <p:nvGraphicFramePr>
          <p:cNvPr id="150" name="Object 35"/>
          <p:cNvGraphicFramePr/>
          <p:nvPr/>
        </p:nvGraphicFramePr>
        <p:xfrm>
          <a:off x="5394325" y="2286000"/>
          <a:ext cx="727075" cy="31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94" name="公式" r:id="rId9" imgW="847725" imgH="312420" progId="Equation.3">
                  <p:embed/>
                </p:oleObj>
              </mc:Choice>
              <mc:Fallback>
                <p:oleObj name="公式" r:id="rId9" imgW="847725" imgH="312420" progId="Equation.3">
                  <p:embed/>
                  <p:pic>
                    <p:nvPicPr>
                      <p:cNvPr id="0" name="Object 35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94325" y="2286000"/>
                        <a:ext cx="727075" cy="311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9050">
                            <a:solidFill>
                              <a:srgbClr val="66FFFF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62" name="Line 2"/>
          <p:cNvSpPr>
            <a:spLocks noChangeShapeType="1"/>
          </p:cNvSpPr>
          <p:nvPr/>
        </p:nvSpPr>
        <p:spPr bwMode="auto">
          <a:xfrm flipV="1">
            <a:off x="2433638" y="3143250"/>
            <a:ext cx="2138362" cy="573088"/>
          </a:xfrm>
          <a:prstGeom prst="line">
            <a:avLst/>
          </a:prstGeom>
          <a:noFill/>
          <a:ln w="22225">
            <a:solidFill>
              <a:srgbClr val="FFFF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63" name="Line 3"/>
          <p:cNvSpPr>
            <a:spLocks noChangeShapeType="1"/>
          </p:cNvSpPr>
          <p:nvPr/>
        </p:nvSpPr>
        <p:spPr bwMode="auto">
          <a:xfrm flipV="1">
            <a:off x="2379663" y="3925888"/>
            <a:ext cx="1989137" cy="500062"/>
          </a:xfrm>
          <a:prstGeom prst="line">
            <a:avLst/>
          </a:prstGeom>
          <a:noFill/>
          <a:ln w="22225">
            <a:solidFill>
              <a:srgbClr val="FFFF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64" name="Line 4"/>
          <p:cNvSpPr>
            <a:spLocks noChangeShapeType="1"/>
          </p:cNvSpPr>
          <p:nvPr/>
        </p:nvSpPr>
        <p:spPr bwMode="auto">
          <a:xfrm flipV="1">
            <a:off x="2417763" y="4643438"/>
            <a:ext cx="2011362" cy="571500"/>
          </a:xfrm>
          <a:prstGeom prst="line">
            <a:avLst/>
          </a:prstGeom>
          <a:noFill/>
          <a:ln w="22225">
            <a:solidFill>
              <a:srgbClr val="FFFF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65" name="Line 5"/>
          <p:cNvSpPr>
            <a:spLocks noChangeShapeType="1"/>
          </p:cNvSpPr>
          <p:nvPr/>
        </p:nvSpPr>
        <p:spPr bwMode="auto">
          <a:xfrm flipV="1">
            <a:off x="2433638" y="3675063"/>
            <a:ext cx="1935162" cy="41275"/>
          </a:xfrm>
          <a:prstGeom prst="line">
            <a:avLst/>
          </a:prstGeom>
          <a:noFill/>
          <a:ln w="22225">
            <a:solidFill>
              <a:srgbClr val="00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66" name="Line 6"/>
          <p:cNvSpPr>
            <a:spLocks noChangeShapeType="1"/>
          </p:cNvSpPr>
          <p:nvPr/>
        </p:nvSpPr>
        <p:spPr bwMode="auto">
          <a:xfrm flipV="1">
            <a:off x="2379663" y="4384675"/>
            <a:ext cx="1933575" cy="41275"/>
          </a:xfrm>
          <a:prstGeom prst="line">
            <a:avLst/>
          </a:prstGeom>
          <a:noFill/>
          <a:ln w="22225">
            <a:solidFill>
              <a:srgbClr val="00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67" name="Line 7"/>
          <p:cNvSpPr>
            <a:spLocks noChangeShapeType="1"/>
          </p:cNvSpPr>
          <p:nvPr/>
        </p:nvSpPr>
        <p:spPr bwMode="auto">
          <a:xfrm flipV="1">
            <a:off x="2432050" y="5168900"/>
            <a:ext cx="1997075" cy="46038"/>
          </a:xfrm>
          <a:prstGeom prst="line">
            <a:avLst/>
          </a:prstGeom>
          <a:noFill/>
          <a:ln w="22225">
            <a:solidFill>
              <a:srgbClr val="00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70" name="Line 12"/>
          <p:cNvSpPr>
            <a:spLocks noChangeShapeType="1"/>
          </p:cNvSpPr>
          <p:nvPr/>
        </p:nvSpPr>
        <p:spPr bwMode="auto">
          <a:xfrm flipV="1">
            <a:off x="2428875" y="3857625"/>
            <a:ext cx="4198938" cy="1098550"/>
          </a:xfrm>
          <a:prstGeom prst="line">
            <a:avLst/>
          </a:prstGeom>
          <a:noFill/>
          <a:ln w="19050">
            <a:solidFill>
              <a:srgbClr val="FFFF00"/>
            </a:solidFill>
            <a:prstDash val="lgDashDotDot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72" name="Line 14"/>
          <p:cNvSpPr>
            <a:spLocks noChangeShapeType="1"/>
          </p:cNvSpPr>
          <p:nvPr/>
        </p:nvSpPr>
        <p:spPr bwMode="auto">
          <a:xfrm flipV="1">
            <a:off x="4584700" y="3857625"/>
            <a:ext cx="2058988" cy="68263"/>
          </a:xfrm>
          <a:prstGeom prst="line">
            <a:avLst/>
          </a:prstGeom>
          <a:noFill/>
          <a:ln w="22225">
            <a:solidFill>
              <a:srgbClr val="FFFF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73" name="Line 15"/>
          <p:cNvSpPr>
            <a:spLocks noChangeShapeType="1"/>
          </p:cNvSpPr>
          <p:nvPr/>
        </p:nvSpPr>
        <p:spPr bwMode="auto">
          <a:xfrm flipV="1">
            <a:off x="4786313" y="3857625"/>
            <a:ext cx="1857375" cy="714375"/>
          </a:xfrm>
          <a:prstGeom prst="line">
            <a:avLst/>
          </a:prstGeom>
          <a:noFill/>
          <a:ln w="22225">
            <a:solidFill>
              <a:srgbClr val="FFFF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74" name="Line 16"/>
          <p:cNvSpPr>
            <a:spLocks noChangeShapeType="1"/>
          </p:cNvSpPr>
          <p:nvPr/>
        </p:nvSpPr>
        <p:spPr bwMode="auto">
          <a:xfrm>
            <a:off x="4637088" y="3214688"/>
            <a:ext cx="2006600" cy="642937"/>
          </a:xfrm>
          <a:prstGeom prst="line">
            <a:avLst/>
          </a:prstGeom>
          <a:noFill/>
          <a:ln w="22225">
            <a:solidFill>
              <a:srgbClr val="FFFF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75" name="Line 17"/>
          <p:cNvSpPr>
            <a:spLocks noChangeShapeType="1"/>
          </p:cNvSpPr>
          <p:nvPr/>
        </p:nvSpPr>
        <p:spPr bwMode="auto">
          <a:xfrm>
            <a:off x="4584700" y="3675063"/>
            <a:ext cx="2058988" cy="682625"/>
          </a:xfrm>
          <a:prstGeom prst="line">
            <a:avLst/>
          </a:prstGeom>
          <a:noFill/>
          <a:ln w="22225">
            <a:solidFill>
              <a:srgbClr val="00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76" name="Line 18"/>
          <p:cNvSpPr>
            <a:spLocks noChangeShapeType="1"/>
          </p:cNvSpPr>
          <p:nvPr/>
        </p:nvSpPr>
        <p:spPr bwMode="auto">
          <a:xfrm flipV="1">
            <a:off x="4572000" y="4357688"/>
            <a:ext cx="2087563" cy="46037"/>
          </a:xfrm>
          <a:prstGeom prst="line">
            <a:avLst/>
          </a:prstGeom>
          <a:noFill/>
          <a:ln w="22225">
            <a:solidFill>
              <a:srgbClr val="00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77" name="Line 19"/>
          <p:cNvSpPr>
            <a:spLocks noChangeShapeType="1"/>
          </p:cNvSpPr>
          <p:nvPr/>
        </p:nvSpPr>
        <p:spPr bwMode="auto">
          <a:xfrm flipV="1">
            <a:off x="4637088" y="4357688"/>
            <a:ext cx="2006600" cy="736600"/>
          </a:xfrm>
          <a:prstGeom prst="line">
            <a:avLst/>
          </a:prstGeom>
          <a:noFill/>
          <a:ln w="22225">
            <a:solidFill>
              <a:srgbClr val="00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180" name="Text Box 22"/>
          <p:cNvSpPr txBox="1">
            <a:spLocks noChangeArrowheads="1"/>
          </p:cNvSpPr>
          <p:nvPr/>
        </p:nvSpPr>
        <p:spPr bwMode="auto">
          <a:xfrm>
            <a:off x="1787525" y="3357563"/>
            <a:ext cx="390525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en-US" altLang="zh-CN" sz="4000" b="0">
                <a:solidFill>
                  <a:srgbClr val="FFCC66"/>
                </a:solidFill>
              </a:rPr>
              <a:t>A</a:t>
            </a:r>
            <a:endParaRPr kumimoji="0" lang="en-US" altLang="zh-CN" sz="4000" b="0">
              <a:solidFill>
                <a:srgbClr val="FFCC66"/>
              </a:solidFill>
            </a:endParaRPr>
          </a:p>
        </p:txBody>
      </p:sp>
      <p:sp>
        <p:nvSpPr>
          <p:cNvPr id="6181" name="Text Box 23"/>
          <p:cNvSpPr txBox="1">
            <a:spLocks noChangeArrowheads="1"/>
          </p:cNvSpPr>
          <p:nvPr/>
        </p:nvSpPr>
        <p:spPr bwMode="auto">
          <a:xfrm>
            <a:off x="1787525" y="4786313"/>
            <a:ext cx="411163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en-US" altLang="zh-CN" sz="4000" b="0">
                <a:solidFill>
                  <a:srgbClr val="FFCC66"/>
                </a:solidFill>
              </a:rPr>
              <a:t>C</a:t>
            </a:r>
            <a:endParaRPr kumimoji="0" lang="en-US" altLang="zh-CN" sz="4000" b="0">
              <a:solidFill>
                <a:srgbClr val="FFCC66"/>
              </a:solidFill>
            </a:endParaRPr>
          </a:p>
        </p:txBody>
      </p:sp>
      <p:sp>
        <p:nvSpPr>
          <p:cNvPr id="6182" name="Text Box 24"/>
          <p:cNvSpPr txBox="1">
            <a:spLocks noChangeArrowheads="1"/>
          </p:cNvSpPr>
          <p:nvPr/>
        </p:nvSpPr>
        <p:spPr bwMode="auto">
          <a:xfrm>
            <a:off x="1787525" y="4071938"/>
            <a:ext cx="390525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en-US" altLang="zh-CN" sz="4000" b="0">
                <a:solidFill>
                  <a:srgbClr val="FFCC66"/>
                </a:solidFill>
              </a:rPr>
              <a:t>B</a:t>
            </a:r>
            <a:endParaRPr kumimoji="0" lang="en-US" altLang="zh-CN" sz="4000" b="0">
              <a:solidFill>
                <a:srgbClr val="FFCC66"/>
              </a:solidFill>
            </a:endParaRPr>
          </a:p>
        </p:txBody>
      </p:sp>
      <p:sp>
        <p:nvSpPr>
          <p:cNvPr id="6183" name="Text Box 25"/>
          <p:cNvSpPr txBox="1">
            <a:spLocks noChangeArrowheads="1"/>
          </p:cNvSpPr>
          <p:nvPr/>
        </p:nvSpPr>
        <p:spPr bwMode="auto">
          <a:xfrm>
            <a:off x="6710363" y="4022725"/>
            <a:ext cx="433387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en-US" altLang="zh-CN" sz="4000" b="0">
                <a:solidFill>
                  <a:srgbClr val="FFCC66"/>
                </a:solidFill>
              </a:rPr>
              <a:t>Q</a:t>
            </a:r>
            <a:endParaRPr kumimoji="0" lang="en-US" altLang="zh-CN" sz="4000" b="0">
              <a:solidFill>
                <a:srgbClr val="FFCC66"/>
              </a:solidFill>
            </a:endParaRPr>
          </a:p>
        </p:txBody>
      </p:sp>
      <p:sp>
        <p:nvSpPr>
          <p:cNvPr id="6184" name="Text Box 26"/>
          <p:cNvSpPr txBox="1">
            <a:spLocks noChangeArrowheads="1"/>
          </p:cNvSpPr>
          <p:nvPr/>
        </p:nvSpPr>
        <p:spPr bwMode="auto">
          <a:xfrm>
            <a:off x="6715125" y="3451225"/>
            <a:ext cx="390525" cy="40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en-US" altLang="zh-CN" sz="4000" b="0">
                <a:solidFill>
                  <a:srgbClr val="FFCC66"/>
                </a:solidFill>
              </a:rPr>
              <a:t>P</a:t>
            </a:r>
            <a:endParaRPr kumimoji="0" lang="en-US" altLang="zh-CN" sz="4000" b="0">
              <a:solidFill>
                <a:srgbClr val="FFCC66"/>
              </a:solidFill>
            </a:endParaRPr>
          </a:p>
        </p:txBody>
      </p:sp>
      <p:graphicFrame>
        <p:nvGraphicFramePr>
          <p:cNvPr id="111644" name="Object 28"/>
          <p:cNvGraphicFramePr>
            <a:graphicFrameLocks noChangeAspect="1"/>
          </p:cNvGraphicFramePr>
          <p:nvPr/>
        </p:nvGraphicFramePr>
        <p:xfrm>
          <a:off x="5148263" y="4222750"/>
          <a:ext cx="230187" cy="214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0795" name="公式" r:id="rId11" imgW="212090" imgH="267335" progId="Equation.3">
                  <p:embed/>
                </p:oleObj>
              </mc:Choice>
              <mc:Fallback>
                <p:oleObj name="公式" r:id="rId11" imgW="212090" imgH="267335" progId="Equation.3">
                  <p:embed/>
                  <p:pic>
                    <p:nvPicPr>
                      <p:cNvPr id="0" name="Object 2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48263" y="4222750"/>
                        <a:ext cx="230187" cy="2143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186" name="Text Box 29"/>
          <p:cNvSpPr txBox="1">
            <a:spLocks noChangeArrowheads="1"/>
          </p:cNvSpPr>
          <p:nvPr/>
        </p:nvSpPr>
        <p:spPr bwMode="auto">
          <a:xfrm>
            <a:off x="1193800" y="6165850"/>
            <a:ext cx="6378575" cy="477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 sz="2000">
                <a:solidFill>
                  <a:srgbClr val="FFFF00"/>
                </a:solidFill>
              </a:rPr>
              <a:t>图示：相同衍射角的光汇聚在一起形成相干叠加</a:t>
            </a:r>
            <a:endParaRPr kumimoji="0" lang="zh-CN" altLang="en-US" sz="2000">
              <a:solidFill>
                <a:srgbClr val="FFFF00"/>
              </a:solidFill>
            </a:endParaRPr>
          </a:p>
        </p:txBody>
      </p:sp>
      <p:sp>
        <p:nvSpPr>
          <p:cNvPr id="7202" name="灯片编号占位符 1"/>
          <p:cNvSpPr txBox="1"/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54F22C4C-E887-4517-A86A-2A2B04855580}" type="slidenum">
              <a:rPr lang="en-US" altLang="zh-CN" b="0">
                <a:solidFill>
                  <a:srgbClr val="FF00FF"/>
                </a:solidFill>
              </a:rPr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  <a:endParaRPr lang="en-US" altLang="zh-CN" b="0">
              <a:solidFill>
                <a:srgbClr val="FF00FF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6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6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6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1000"/>
                                        <p:tgtEl>
                                          <p:spTgt spid="6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0"/>
                                        <p:tgtEl>
                                          <p:spTgt spid="6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1000"/>
                                        <p:tgtEl>
                                          <p:spTgt spid="6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1000"/>
                                        <p:tgtEl>
                                          <p:spTgt spid="6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1000"/>
                                        <p:tgtEl>
                                          <p:spTgt spid="6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1000"/>
                                        <p:tgtEl>
                                          <p:spTgt spid="6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000"/>
                            </p:stCondLst>
                            <p:childTnLst>
                              <p:par>
                                <p:cTn id="6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6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00"/>
                            </p:stCondLst>
                            <p:childTnLst>
                              <p:par>
                                <p:cTn id="8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1000"/>
                                        <p:tgtEl>
                                          <p:spTgt spid="6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1000"/>
                                        <p:tgtEl>
                                          <p:spTgt spid="6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1000"/>
                                        <p:tgtEl>
                                          <p:spTgt spid="6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1000"/>
                                        <p:tgtEl>
                                          <p:spTgt spid="6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1000"/>
                                        <p:tgtEl>
                                          <p:spTgt spid="6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1000"/>
                                        <p:tgtEl>
                                          <p:spTgt spid="6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0" dur="1000"/>
                                        <p:tgtEl>
                                          <p:spTgt spid="6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2000"/>
                            </p:stCondLst>
                            <p:childTnLst>
                              <p:par>
                                <p:cTn id="13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4" dur="500"/>
                                        <p:tgtEl>
                                          <p:spTgt spid="6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7" dur="500"/>
                                        <p:tgtEl>
                                          <p:spTgt spid="111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2500"/>
                            </p:stCondLst>
                            <p:childTnLst>
                              <p:par>
                                <p:cTn id="13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1" dur="500"/>
                                        <p:tgtEl>
                                          <p:spTgt spid="6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" grpId="0" autoUpdateAnimBg="0"/>
      <p:bldP spid="144" grpId="0" autoUpdateAnimBg="0" build="p"/>
      <p:bldP spid="149" grpId="0" animBg="1"/>
      <p:bldP spid="6180" grpId="0"/>
      <p:bldP spid="6181" grpId="0"/>
      <p:bldP spid="6182" grpId="0"/>
      <p:bldP spid="6183" grpId="0"/>
      <p:bldP spid="6183" grpId="1"/>
      <p:bldP spid="6184" grpId="0"/>
      <p:bldP spid="618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82" name="Text Box 2"/>
          <p:cNvSpPr txBox="1">
            <a:spLocks noChangeArrowheads="1"/>
          </p:cNvSpPr>
          <p:nvPr/>
        </p:nvSpPr>
        <p:spPr bwMode="auto">
          <a:xfrm>
            <a:off x="2771775" y="377825"/>
            <a:ext cx="4237038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0000"/>
              </a:lnSpc>
              <a:buFont typeface="Wingdings" panose="05000000000000000000" pitchFamily="2" charset="2"/>
              <a:buNone/>
            </a:pP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此时缝分为两个“半波带”</a:t>
            </a:r>
            <a:r>
              <a:rPr lang="en-US" altLang="zh-CN">
                <a:solidFill>
                  <a:schemeClr val="bg1"/>
                </a:solidFill>
                <a:latin typeface="宋体" panose="02010600030101010101" pitchFamily="2" charset="-122"/>
              </a:rPr>
              <a:t>,</a:t>
            </a:r>
            <a:endParaRPr lang="en-US" altLang="zh-CN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graphicFrame>
        <p:nvGraphicFramePr>
          <p:cNvPr id="378883" name="Object 2"/>
          <p:cNvGraphicFramePr/>
          <p:nvPr/>
        </p:nvGraphicFramePr>
        <p:xfrm>
          <a:off x="1103313" y="298450"/>
          <a:ext cx="1579562" cy="744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038" name="公式" r:id="rId1" imgW="1962785" imgH="880745" progId="Equation.3">
                  <p:embed/>
                </p:oleObj>
              </mc:Choice>
              <mc:Fallback>
                <p:oleObj name="公式" r:id="rId1" imgW="1962785" imgH="880745" progId="Equation.3">
                  <p:embed/>
                  <p:pic>
                    <p:nvPicPr>
                      <p:cNvPr id="0" name="Object 2"/>
                      <p:cNvPicPr>
                        <a:picLocks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03313" y="298450"/>
                        <a:ext cx="1579562" cy="7445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8884" name="Rectangle 4"/>
          <p:cNvSpPr>
            <a:spLocks noChangeArrowheads="1"/>
          </p:cNvSpPr>
          <p:nvPr/>
        </p:nvSpPr>
        <p:spPr bwMode="auto">
          <a:xfrm>
            <a:off x="6826250" y="428625"/>
            <a:ext cx="1817688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i="1">
                <a:solidFill>
                  <a:srgbClr val="66FFFF"/>
                </a:solidFill>
              </a:rPr>
              <a:t>P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为暗纹</a:t>
            </a:r>
            <a:endParaRPr lang="zh-CN" altLang="en-US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grpSp>
        <p:nvGrpSpPr>
          <p:cNvPr id="2" name="Group 5"/>
          <p:cNvGrpSpPr/>
          <p:nvPr/>
        </p:nvGrpSpPr>
        <p:grpSpPr bwMode="auto">
          <a:xfrm>
            <a:off x="3779838" y="2073275"/>
            <a:ext cx="762000" cy="2652713"/>
            <a:chOff x="5420" y="988"/>
            <a:chExt cx="480" cy="1671"/>
          </a:xfrm>
        </p:grpSpPr>
        <p:grpSp>
          <p:nvGrpSpPr>
            <p:cNvPr id="8298" name="Group 6"/>
            <p:cNvGrpSpPr/>
            <p:nvPr/>
          </p:nvGrpSpPr>
          <p:grpSpPr bwMode="auto">
            <a:xfrm>
              <a:off x="5420" y="1428"/>
              <a:ext cx="435" cy="816"/>
              <a:chOff x="7822" y="3059"/>
              <a:chExt cx="435" cy="642"/>
            </a:xfrm>
          </p:grpSpPr>
          <p:sp>
            <p:nvSpPr>
              <p:cNvPr id="8304" name="Line 7"/>
              <p:cNvSpPr>
                <a:spLocks noChangeShapeType="1"/>
              </p:cNvSpPr>
              <p:nvPr/>
            </p:nvSpPr>
            <p:spPr bwMode="auto">
              <a:xfrm>
                <a:off x="7822" y="3059"/>
                <a:ext cx="428" cy="0"/>
              </a:xfrm>
              <a:prstGeom prst="line">
                <a:avLst/>
              </a:prstGeom>
              <a:noFill/>
              <a:ln w="19050">
                <a:solidFill>
                  <a:srgbClr val="FFCC99"/>
                </a:solidFill>
                <a:round/>
                <a:tailEnd type="triangle" w="sm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305" name="Line 8"/>
              <p:cNvSpPr>
                <a:spLocks noChangeShapeType="1"/>
              </p:cNvSpPr>
              <p:nvPr/>
            </p:nvSpPr>
            <p:spPr bwMode="auto">
              <a:xfrm>
                <a:off x="7830" y="3701"/>
                <a:ext cx="427" cy="0"/>
              </a:xfrm>
              <a:prstGeom prst="line">
                <a:avLst/>
              </a:prstGeom>
              <a:noFill/>
              <a:ln w="19050">
                <a:solidFill>
                  <a:srgbClr val="FFCC99"/>
                </a:solidFill>
                <a:round/>
                <a:tailEnd type="triangle" w="sm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306" name="Line 9"/>
              <p:cNvSpPr>
                <a:spLocks noChangeShapeType="1"/>
              </p:cNvSpPr>
              <p:nvPr/>
            </p:nvSpPr>
            <p:spPr bwMode="auto">
              <a:xfrm>
                <a:off x="7822" y="3221"/>
                <a:ext cx="428" cy="0"/>
              </a:xfrm>
              <a:prstGeom prst="line">
                <a:avLst/>
              </a:prstGeom>
              <a:noFill/>
              <a:ln w="19050">
                <a:solidFill>
                  <a:srgbClr val="FFCC99"/>
                </a:solidFill>
                <a:round/>
                <a:tailEnd type="triangle" w="sm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307" name="Line 10"/>
              <p:cNvSpPr>
                <a:spLocks noChangeShapeType="1"/>
              </p:cNvSpPr>
              <p:nvPr/>
            </p:nvSpPr>
            <p:spPr bwMode="auto">
              <a:xfrm>
                <a:off x="7824" y="3360"/>
                <a:ext cx="428" cy="0"/>
              </a:xfrm>
              <a:prstGeom prst="line">
                <a:avLst/>
              </a:prstGeom>
              <a:noFill/>
              <a:ln w="19050">
                <a:solidFill>
                  <a:srgbClr val="FFCC99"/>
                </a:solidFill>
                <a:round/>
                <a:tailEnd type="triangle" w="sm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308" name="Line 11"/>
              <p:cNvSpPr>
                <a:spLocks noChangeShapeType="1"/>
              </p:cNvSpPr>
              <p:nvPr/>
            </p:nvSpPr>
            <p:spPr bwMode="auto">
              <a:xfrm>
                <a:off x="7822" y="3539"/>
                <a:ext cx="428" cy="0"/>
              </a:xfrm>
              <a:prstGeom prst="line">
                <a:avLst/>
              </a:prstGeom>
              <a:noFill/>
              <a:ln w="19050">
                <a:solidFill>
                  <a:srgbClr val="FFCC99"/>
                </a:solidFill>
                <a:round/>
                <a:tailEnd type="triangle" w="sm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aphicFrame>
          <p:nvGraphicFramePr>
            <p:cNvPr id="8299" name="Object 22"/>
            <p:cNvGraphicFramePr>
              <a:graphicFrameLocks noChangeAspect="1"/>
            </p:cNvGraphicFramePr>
            <p:nvPr/>
          </p:nvGraphicFramePr>
          <p:xfrm>
            <a:off x="5670" y="1182"/>
            <a:ext cx="177" cy="18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2039" name="公式" r:id="rId3" imgW="234315" imgH="256540" progId="Equation.3">
                    <p:embed/>
                  </p:oleObj>
                </mc:Choice>
                <mc:Fallback>
                  <p:oleObj name="公式" r:id="rId3" imgW="234315" imgH="256540" progId="Equation.3">
                    <p:embed/>
                    <p:pic>
                      <p:nvPicPr>
                        <p:cNvPr id="0" name="Object 2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670" y="1182"/>
                          <a:ext cx="177" cy="18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300" name="Object 23"/>
            <p:cNvGraphicFramePr>
              <a:graphicFrameLocks noChangeAspect="1"/>
            </p:cNvGraphicFramePr>
            <p:nvPr/>
          </p:nvGraphicFramePr>
          <p:xfrm>
            <a:off x="5670" y="2304"/>
            <a:ext cx="177" cy="19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2040" name="公式" r:id="rId5" imgW="234315" imgH="267335" progId="Equation.3">
                    <p:embed/>
                  </p:oleObj>
                </mc:Choice>
                <mc:Fallback>
                  <p:oleObj name="公式" r:id="rId5" imgW="234315" imgH="267335" progId="Equation.3">
                    <p:embed/>
                    <p:pic>
                      <p:nvPicPr>
                        <p:cNvPr id="0" name="Object 2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670" y="2304"/>
                          <a:ext cx="177" cy="19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8301" name="Group 14"/>
            <p:cNvGrpSpPr/>
            <p:nvPr/>
          </p:nvGrpSpPr>
          <p:grpSpPr bwMode="auto">
            <a:xfrm>
              <a:off x="5900" y="988"/>
              <a:ext cx="0" cy="1671"/>
              <a:chOff x="4464" y="2361"/>
              <a:chExt cx="0" cy="1671"/>
            </a:xfrm>
          </p:grpSpPr>
          <p:sp>
            <p:nvSpPr>
              <p:cNvPr id="8302" name="Line 15"/>
              <p:cNvSpPr>
                <a:spLocks noChangeShapeType="1"/>
              </p:cNvSpPr>
              <p:nvPr/>
            </p:nvSpPr>
            <p:spPr bwMode="auto">
              <a:xfrm>
                <a:off x="4464" y="2361"/>
                <a:ext cx="0" cy="399"/>
              </a:xfrm>
              <a:prstGeom prst="line">
                <a:avLst/>
              </a:prstGeom>
              <a:noFill/>
              <a:ln w="76200">
                <a:solidFill>
                  <a:srgbClr val="66FFFF"/>
                </a:solidFill>
                <a:round/>
                <a:headEnd type="none" w="med" len="sm"/>
                <a:tailEnd type="none" w="med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303" name="Line 16"/>
              <p:cNvSpPr>
                <a:spLocks noChangeShapeType="1"/>
              </p:cNvSpPr>
              <p:nvPr/>
            </p:nvSpPr>
            <p:spPr bwMode="auto">
              <a:xfrm>
                <a:off x="4464" y="3633"/>
                <a:ext cx="0" cy="399"/>
              </a:xfrm>
              <a:prstGeom prst="line">
                <a:avLst/>
              </a:prstGeom>
              <a:noFill/>
              <a:ln w="76200">
                <a:solidFill>
                  <a:srgbClr val="66FFFF"/>
                </a:solidFill>
                <a:round/>
                <a:headEnd type="none" w="med" len="sm"/>
                <a:tailEnd type="none" w="med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378897" name="Line 17"/>
          <p:cNvSpPr>
            <a:spLocks noChangeAspect="1" noChangeShapeType="1"/>
          </p:cNvSpPr>
          <p:nvPr/>
        </p:nvSpPr>
        <p:spPr bwMode="auto">
          <a:xfrm>
            <a:off x="4572000" y="2744788"/>
            <a:ext cx="360363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78898" name="Freeform 18"/>
          <p:cNvSpPr>
            <a:spLocks noChangeAspect="1"/>
          </p:cNvSpPr>
          <p:nvPr/>
        </p:nvSpPr>
        <p:spPr bwMode="auto">
          <a:xfrm>
            <a:off x="4787900" y="2547938"/>
            <a:ext cx="76200" cy="188912"/>
          </a:xfrm>
          <a:custGeom>
            <a:avLst/>
            <a:gdLst>
              <a:gd name="T0" fmla="*/ 0 w 87"/>
              <a:gd name="T1" fmla="*/ 0 h 210"/>
              <a:gd name="T2" fmla="*/ 2147483646 w 87"/>
              <a:gd name="T3" fmla="*/ 2147483646 h 210"/>
              <a:gd name="T4" fmla="*/ 2147483646 w 87"/>
              <a:gd name="T5" fmla="*/ 2147483646 h 210"/>
              <a:gd name="T6" fmla="*/ 0 60000 65536"/>
              <a:gd name="T7" fmla="*/ 0 60000 65536"/>
              <a:gd name="T8" fmla="*/ 0 60000 65536"/>
              <a:gd name="T9" fmla="*/ 0 w 87"/>
              <a:gd name="T10" fmla="*/ 0 h 210"/>
              <a:gd name="T11" fmla="*/ 87 w 87"/>
              <a:gd name="T12" fmla="*/ 210 h 21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87" h="210">
                <a:moveTo>
                  <a:pt x="0" y="0"/>
                </a:moveTo>
                <a:cubicBezTo>
                  <a:pt x="31" y="35"/>
                  <a:pt x="63" y="70"/>
                  <a:pt x="75" y="105"/>
                </a:cubicBezTo>
                <a:cubicBezTo>
                  <a:pt x="87" y="140"/>
                  <a:pt x="75" y="193"/>
                  <a:pt x="75" y="210"/>
                </a:cubicBezTo>
              </a:path>
            </a:pathLst>
          </a:custGeom>
          <a:noFill/>
          <a:ln w="19050">
            <a:solidFill>
              <a:srgbClr val="FFFF66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378899" name="Object 3"/>
          <p:cNvGraphicFramePr>
            <a:graphicFrameLocks noChangeAspect="1"/>
          </p:cNvGraphicFramePr>
          <p:nvPr/>
        </p:nvGraphicFramePr>
        <p:xfrm>
          <a:off x="4949825" y="2457450"/>
          <a:ext cx="269875" cy="239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041" name="公式" r:id="rId7" imgW="312420" imgH="267335" progId="Equation.3">
                  <p:embed/>
                </p:oleObj>
              </mc:Choice>
              <mc:Fallback>
                <p:oleObj name="公式" r:id="rId7" imgW="312420" imgH="267335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49825" y="2457450"/>
                        <a:ext cx="269875" cy="2397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8900" name="Object 4"/>
          <p:cNvGraphicFramePr/>
          <p:nvPr/>
        </p:nvGraphicFramePr>
        <p:xfrm>
          <a:off x="2327275" y="1143000"/>
          <a:ext cx="3602038" cy="741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042" name="公式" r:id="rId9" imgW="4560570" imgH="880745" progId="Equation.3">
                  <p:embed/>
                </p:oleObj>
              </mc:Choice>
              <mc:Fallback>
                <p:oleObj name="公式" r:id="rId9" imgW="4560570" imgH="880745" progId="Equation.3">
                  <p:embed/>
                  <p:pic>
                    <p:nvPicPr>
                      <p:cNvPr id="0" name="Object 4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27275" y="1143000"/>
                        <a:ext cx="3602038" cy="741363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rgbClr val="66FFFF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8901" name="Text Box 21"/>
          <p:cNvSpPr txBox="1">
            <a:spLocks noChangeArrowheads="1"/>
          </p:cNvSpPr>
          <p:nvPr/>
        </p:nvSpPr>
        <p:spPr bwMode="auto">
          <a:xfrm>
            <a:off x="571500" y="1285875"/>
            <a:ext cx="18573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00FFFF"/>
                </a:solidFill>
                <a:latin typeface="方正书宋简体"/>
              </a:rPr>
              <a:t>暗纹条件：</a:t>
            </a:r>
            <a:endParaRPr lang="zh-CN" altLang="en-US" b="0">
              <a:solidFill>
                <a:srgbClr val="00FFFF"/>
              </a:solidFill>
              <a:latin typeface="方正书宋简体"/>
            </a:endParaRPr>
          </a:p>
        </p:txBody>
      </p:sp>
      <p:sp>
        <p:nvSpPr>
          <p:cNvPr id="378902" name="Line 22"/>
          <p:cNvSpPr>
            <a:spLocks noChangeShapeType="1"/>
          </p:cNvSpPr>
          <p:nvPr/>
        </p:nvSpPr>
        <p:spPr bwMode="auto">
          <a:xfrm>
            <a:off x="2041525" y="2749550"/>
            <a:ext cx="858838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78903" name="Freeform 23"/>
          <p:cNvSpPr/>
          <p:nvPr/>
        </p:nvSpPr>
        <p:spPr bwMode="auto">
          <a:xfrm rot="918556">
            <a:off x="2484438" y="2600325"/>
            <a:ext cx="71437" cy="142875"/>
          </a:xfrm>
          <a:custGeom>
            <a:avLst/>
            <a:gdLst>
              <a:gd name="T0" fmla="*/ 0 w 85"/>
              <a:gd name="T1" fmla="*/ 0 h 240"/>
              <a:gd name="T2" fmla="*/ 2147483646 w 85"/>
              <a:gd name="T3" fmla="*/ 2147483646 h 240"/>
              <a:gd name="T4" fmla="*/ 2147483646 w 85"/>
              <a:gd name="T5" fmla="*/ 2147483646 h 240"/>
              <a:gd name="T6" fmla="*/ 0 60000 65536"/>
              <a:gd name="T7" fmla="*/ 0 60000 65536"/>
              <a:gd name="T8" fmla="*/ 0 60000 65536"/>
              <a:gd name="T9" fmla="*/ 0 w 85"/>
              <a:gd name="T10" fmla="*/ 0 h 240"/>
              <a:gd name="T11" fmla="*/ 85 w 85"/>
              <a:gd name="T12" fmla="*/ 240 h 24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85" h="240">
                <a:moveTo>
                  <a:pt x="0" y="0"/>
                </a:moveTo>
                <a:cubicBezTo>
                  <a:pt x="32" y="40"/>
                  <a:pt x="65" y="80"/>
                  <a:pt x="75" y="120"/>
                </a:cubicBezTo>
                <a:cubicBezTo>
                  <a:pt x="85" y="160"/>
                  <a:pt x="62" y="220"/>
                  <a:pt x="60" y="240"/>
                </a:cubicBezTo>
              </a:path>
            </a:pathLst>
          </a:custGeom>
          <a:noFill/>
          <a:ln w="19050">
            <a:solidFill>
              <a:srgbClr val="FFFF00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78904" name="Text Box 24"/>
          <p:cNvSpPr txBox="1">
            <a:spLocks noChangeArrowheads="1"/>
          </p:cNvSpPr>
          <p:nvPr/>
        </p:nvSpPr>
        <p:spPr bwMode="auto">
          <a:xfrm>
            <a:off x="685800" y="2835275"/>
            <a:ext cx="11699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2000">
                <a:solidFill>
                  <a:srgbClr val="FF9900"/>
                </a:solidFill>
                <a:ea typeface="楷体_GB2312" pitchFamily="49" charset="-122"/>
              </a:rPr>
              <a:t>半波带</a:t>
            </a:r>
            <a:endParaRPr lang="zh-CN" altLang="en-US" sz="2000">
              <a:solidFill>
                <a:srgbClr val="FF9900"/>
              </a:solidFill>
              <a:ea typeface="楷体_GB2312" pitchFamily="49" charset="-122"/>
            </a:endParaRPr>
          </a:p>
        </p:txBody>
      </p:sp>
      <p:sp>
        <p:nvSpPr>
          <p:cNvPr id="378905" name="Text Box 25"/>
          <p:cNvSpPr txBox="1">
            <a:spLocks noChangeArrowheads="1"/>
          </p:cNvSpPr>
          <p:nvPr/>
        </p:nvSpPr>
        <p:spPr bwMode="auto">
          <a:xfrm>
            <a:off x="712788" y="3521075"/>
            <a:ext cx="990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2000">
                <a:solidFill>
                  <a:srgbClr val="FF9900"/>
                </a:solidFill>
                <a:ea typeface="楷体_GB2312" pitchFamily="49" charset="-122"/>
              </a:rPr>
              <a:t>半波带</a:t>
            </a:r>
            <a:endParaRPr lang="zh-CN" altLang="en-US" sz="2000">
              <a:solidFill>
                <a:srgbClr val="FF9900"/>
              </a:solidFill>
              <a:ea typeface="楷体_GB2312" pitchFamily="49" charset="-122"/>
            </a:endParaRPr>
          </a:p>
        </p:txBody>
      </p:sp>
      <p:graphicFrame>
        <p:nvGraphicFramePr>
          <p:cNvPr id="378906" name="Object 5"/>
          <p:cNvGraphicFramePr>
            <a:graphicFrameLocks noChangeAspect="1"/>
          </p:cNvGraphicFramePr>
          <p:nvPr/>
        </p:nvGraphicFramePr>
        <p:xfrm>
          <a:off x="2690813" y="2513013"/>
          <a:ext cx="269875" cy="239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043" name="公式" r:id="rId11" imgW="312420" imgH="267335" progId="Equation.3">
                  <p:embed/>
                </p:oleObj>
              </mc:Choice>
              <mc:Fallback>
                <p:oleObj name="公式" r:id="rId11" imgW="312420" imgH="267335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90813" y="2513013"/>
                        <a:ext cx="269875" cy="239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 27"/>
          <p:cNvGrpSpPr/>
          <p:nvPr/>
        </p:nvGrpSpPr>
        <p:grpSpPr bwMode="auto">
          <a:xfrm>
            <a:off x="1624013" y="2081213"/>
            <a:ext cx="384175" cy="2652712"/>
            <a:chOff x="6599" y="1344"/>
            <a:chExt cx="242" cy="1671"/>
          </a:xfrm>
        </p:grpSpPr>
        <p:graphicFrame>
          <p:nvGraphicFramePr>
            <p:cNvPr id="8293" name="Object 20"/>
            <p:cNvGraphicFramePr>
              <a:graphicFrameLocks noChangeAspect="1"/>
            </p:cNvGraphicFramePr>
            <p:nvPr/>
          </p:nvGraphicFramePr>
          <p:xfrm>
            <a:off x="6599" y="2659"/>
            <a:ext cx="177" cy="19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2044" name="公式" r:id="rId13" imgW="234315" imgH="267335" progId="Equation.3">
                    <p:embed/>
                  </p:oleObj>
                </mc:Choice>
                <mc:Fallback>
                  <p:oleObj name="公式" r:id="rId13" imgW="234315" imgH="267335" progId="Equation.3">
                    <p:embed/>
                    <p:pic>
                      <p:nvPicPr>
                        <p:cNvPr id="0" name="Object 2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599" y="2659"/>
                          <a:ext cx="177" cy="19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294" name="Object 21"/>
            <p:cNvGraphicFramePr>
              <a:graphicFrameLocks noChangeAspect="1"/>
            </p:cNvGraphicFramePr>
            <p:nvPr/>
          </p:nvGraphicFramePr>
          <p:xfrm>
            <a:off x="6599" y="1525"/>
            <a:ext cx="177" cy="18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2045" name="公式" r:id="rId15" imgW="234315" imgH="256540" progId="Equation.3">
                    <p:embed/>
                  </p:oleObj>
                </mc:Choice>
                <mc:Fallback>
                  <p:oleObj name="公式" r:id="rId15" imgW="234315" imgH="256540" progId="Equation.3">
                    <p:embed/>
                    <p:pic>
                      <p:nvPicPr>
                        <p:cNvPr id="0" name="Object 2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599" y="1525"/>
                          <a:ext cx="177" cy="18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8295" name="Group 30"/>
            <p:cNvGrpSpPr/>
            <p:nvPr/>
          </p:nvGrpSpPr>
          <p:grpSpPr bwMode="auto">
            <a:xfrm>
              <a:off x="6841" y="1344"/>
              <a:ext cx="0" cy="1671"/>
              <a:chOff x="4464" y="2361"/>
              <a:chExt cx="0" cy="1671"/>
            </a:xfrm>
          </p:grpSpPr>
          <p:sp>
            <p:nvSpPr>
              <p:cNvPr id="8296" name="Line 31"/>
              <p:cNvSpPr>
                <a:spLocks noChangeShapeType="1"/>
              </p:cNvSpPr>
              <p:nvPr/>
            </p:nvSpPr>
            <p:spPr bwMode="auto">
              <a:xfrm>
                <a:off x="4464" y="2361"/>
                <a:ext cx="0" cy="399"/>
              </a:xfrm>
              <a:prstGeom prst="line">
                <a:avLst/>
              </a:prstGeom>
              <a:noFill/>
              <a:ln w="76200">
                <a:solidFill>
                  <a:srgbClr val="66FFFF"/>
                </a:solidFill>
                <a:round/>
                <a:headEnd type="none" w="med" len="sm"/>
                <a:tailEnd type="none" w="med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297" name="Line 32"/>
              <p:cNvSpPr>
                <a:spLocks noChangeShapeType="1"/>
              </p:cNvSpPr>
              <p:nvPr/>
            </p:nvSpPr>
            <p:spPr bwMode="auto">
              <a:xfrm>
                <a:off x="4464" y="3633"/>
                <a:ext cx="0" cy="399"/>
              </a:xfrm>
              <a:prstGeom prst="line">
                <a:avLst/>
              </a:prstGeom>
              <a:noFill/>
              <a:ln w="76200">
                <a:solidFill>
                  <a:srgbClr val="66FFFF"/>
                </a:solidFill>
                <a:round/>
                <a:headEnd type="none" w="med" len="sm"/>
                <a:tailEnd type="none" w="med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aphicFrame>
        <p:nvGraphicFramePr>
          <p:cNvPr id="378913" name="Object 6"/>
          <p:cNvGraphicFramePr>
            <a:graphicFrameLocks noChangeAspect="1"/>
          </p:cNvGraphicFramePr>
          <p:nvPr/>
        </p:nvGraphicFramePr>
        <p:xfrm>
          <a:off x="3089275" y="2676525"/>
          <a:ext cx="82550" cy="180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046" name="公式" r:id="rId17" imgW="78105" imgH="267335" progId="Equation.3">
                  <p:embed/>
                </p:oleObj>
              </mc:Choice>
              <mc:Fallback>
                <p:oleObj name="公式" r:id="rId17" imgW="78105" imgH="267335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89275" y="2676525"/>
                        <a:ext cx="82550" cy="180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99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8914" name="Object 7"/>
          <p:cNvGraphicFramePr>
            <a:graphicFrameLocks noChangeAspect="1"/>
          </p:cNvGraphicFramePr>
          <p:nvPr/>
        </p:nvGraphicFramePr>
        <p:xfrm>
          <a:off x="3084513" y="3311525"/>
          <a:ext cx="130175" cy="190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047" name="公式" r:id="rId19" imgW="167005" imgH="278765" progId="Equation.3">
                  <p:embed/>
                </p:oleObj>
              </mc:Choice>
              <mc:Fallback>
                <p:oleObj name="公式" r:id="rId19" imgW="167005" imgH="278765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84513" y="3311525"/>
                        <a:ext cx="130175" cy="190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99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8915" name="Object 8"/>
          <p:cNvGraphicFramePr>
            <a:graphicFrameLocks noChangeAspect="1"/>
          </p:cNvGraphicFramePr>
          <p:nvPr/>
        </p:nvGraphicFramePr>
        <p:xfrm>
          <a:off x="3059113" y="2892425"/>
          <a:ext cx="133350" cy="185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048" name="公式" r:id="rId21" imgW="167005" imgH="267335" progId="Equation.3">
                  <p:embed/>
                </p:oleObj>
              </mc:Choice>
              <mc:Fallback>
                <p:oleObj name="公式" r:id="rId21" imgW="167005" imgH="267335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59113" y="2892425"/>
                        <a:ext cx="133350" cy="1857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99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8916" name="Object 9"/>
          <p:cNvGraphicFramePr>
            <a:graphicFrameLocks noChangeAspect="1"/>
          </p:cNvGraphicFramePr>
          <p:nvPr/>
        </p:nvGraphicFramePr>
        <p:xfrm>
          <a:off x="3063875" y="3517900"/>
          <a:ext cx="169863" cy="192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049" name="公式" r:id="rId23" imgW="234315" imgH="278765" progId="Equation.3">
                  <p:embed/>
                </p:oleObj>
              </mc:Choice>
              <mc:Fallback>
                <p:oleObj name="公式" r:id="rId23" imgW="234315" imgH="278765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63875" y="3517900"/>
                        <a:ext cx="169863" cy="1920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99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8917" name="AutoShape 37"/>
          <p:cNvSpPr/>
          <p:nvPr/>
        </p:nvSpPr>
        <p:spPr bwMode="auto">
          <a:xfrm>
            <a:off x="1779588" y="2759075"/>
            <a:ext cx="228600" cy="685800"/>
          </a:xfrm>
          <a:prstGeom prst="leftBrace">
            <a:avLst>
              <a:gd name="adj1" fmla="val 25000"/>
              <a:gd name="adj2" fmla="val 50000"/>
            </a:avLst>
          </a:prstGeom>
          <a:noFill/>
          <a:ln w="1905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0000" tIns="46800" rIns="90000" bIns="46800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378918" name="AutoShape 38"/>
          <p:cNvSpPr/>
          <p:nvPr/>
        </p:nvSpPr>
        <p:spPr bwMode="auto">
          <a:xfrm>
            <a:off x="1779588" y="3444875"/>
            <a:ext cx="228600" cy="609600"/>
          </a:xfrm>
          <a:prstGeom prst="leftBrace">
            <a:avLst>
              <a:gd name="adj1" fmla="val 22222"/>
              <a:gd name="adj2" fmla="val 50000"/>
            </a:avLst>
          </a:prstGeom>
          <a:noFill/>
          <a:ln w="1905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0000" tIns="46800" rIns="90000" bIns="46800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378919" name="Rectangle 39"/>
          <p:cNvSpPr>
            <a:spLocks noChangeArrowheads="1"/>
          </p:cNvSpPr>
          <p:nvPr/>
        </p:nvSpPr>
        <p:spPr bwMode="auto">
          <a:xfrm>
            <a:off x="6929438" y="5030788"/>
            <a:ext cx="1785937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i="1">
                <a:solidFill>
                  <a:srgbClr val="66FFFF"/>
                </a:solidFill>
              </a:rPr>
              <a:t>P</a:t>
            </a:r>
            <a:r>
              <a:rPr lang="en-US" altLang="zh-CN" i="1">
                <a:solidFill>
                  <a:schemeClr val="bg1"/>
                </a:solidFill>
              </a:rPr>
              <a:t>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为明纹</a:t>
            </a:r>
            <a:endParaRPr lang="zh-CN" altLang="en-US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graphicFrame>
        <p:nvGraphicFramePr>
          <p:cNvPr id="378920" name="Object 10"/>
          <p:cNvGraphicFramePr/>
          <p:nvPr/>
        </p:nvGraphicFramePr>
        <p:xfrm>
          <a:off x="1116013" y="4876800"/>
          <a:ext cx="1547812" cy="741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050" name="公式" r:id="rId25" imgW="1929130" imgH="880745" progId="Equation.3">
                  <p:embed/>
                </p:oleObj>
              </mc:Choice>
              <mc:Fallback>
                <p:oleObj name="公式" r:id="rId25" imgW="1929130" imgH="880745" progId="Equation.3">
                  <p:embed/>
                  <p:pic>
                    <p:nvPicPr>
                      <p:cNvPr id="0" name="Object 10"/>
                      <p:cNvPicPr>
                        <a:picLocks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4876800"/>
                        <a:ext cx="1547812" cy="741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8921" name="Rectangle 41"/>
          <p:cNvSpPr>
            <a:spLocks noChangeArrowheads="1"/>
          </p:cNvSpPr>
          <p:nvPr/>
        </p:nvSpPr>
        <p:spPr bwMode="auto">
          <a:xfrm>
            <a:off x="2930525" y="5030788"/>
            <a:ext cx="41417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此时缝分成三个“半波带”</a:t>
            </a:r>
            <a:r>
              <a:rPr lang="en-US" altLang="zh-CN">
                <a:solidFill>
                  <a:schemeClr val="bg1"/>
                </a:solidFill>
                <a:latin typeface="宋体" panose="02010600030101010101" pitchFamily="2" charset="-122"/>
              </a:rPr>
              <a:t>,</a:t>
            </a:r>
            <a:endParaRPr lang="en-US" altLang="zh-CN">
              <a:solidFill>
                <a:srgbClr val="66FFFF"/>
              </a:solidFill>
              <a:latin typeface="宋体" panose="02010600030101010101" pitchFamily="2" charset="-122"/>
            </a:endParaRPr>
          </a:p>
        </p:txBody>
      </p:sp>
      <p:graphicFrame>
        <p:nvGraphicFramePr>
          <p:cNvPr id="378922" name="Object 11"/>
          <p:cNvGraphicFramePr/>
          <p:nvPr/>
        </p:nvGraphicFramePr>
        <p:xfrm>
          <a:off x="2047875" y="5715000"/>
          <a:ext cx="4524375" cy="741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051" name="公式" r:id="rId27" imgW="5765165" imgH="880745" progId="Equation.3">
                  <p:embed/>
                </p:oleObj>
              </mc:Choice>
              <mc:Fallback>
                <p:oleObj name="公式" r:id="rId27" imgW="5765165" imgH="880745" progId="Equation.3">
                  <p:embed/>
                  <p:pic>
                    <p:nvPicPr>
                      <p:cNvPr id="0" name="Object 11"/>
                      <p:cNvPicPr>
                        <a:picLocks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47875" y="5715000"/>
                        <a:ext cx="4524375" cy="741363"/>
                      </a:xfrm>
                      <a:prstGeom prst="rect">
                        <a:avLst/>
                      </a:prstGeom>
                      <a:noFill/>
                      <a:ln w="19050">
                        <a:solidFill>
                          <a:srgbClr val="66FFFF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8923" name="Text Box 43"/>
          <p:cNvSpPr txBox="1">
            <a:spLocks noChangeArrowheads="1"/>
          </p:cNvSpPr>
          <p:nvPr/>
        </p:nvSpPr>
        <p:spPr bwMode="auto">
          <a:xfrm>
            <a:off x="428625" y="5857875"/>
            <a:ext cx="17287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rgbClr val="00FFFF"/>
                </a:solidFill>
                <a:latin typeface="宋体" panose="02010600030101010101" pitchFamily="2" charset="-122"/>
              </a:rPr>
              <a:t>明纹条件：</a:t>
            </a:r>
            <a:endParaRPr lang="zh-CN" altLang="en-US">
              <a:solidFill>
                <a:srgbClr val="00FFFF"/>
              </a:solidFill>
              <a:latin typeface="宋体" panose="02010600030101010101" pitchFamily="2" charset="-122"/>
            </a:endParaRPr>
          </a:p>
        </p:txBody>
      </p:sp>
      <p:sp>
        <p:nvSpPr>
          <p:cNvPr id="378924" name="Line 44"/>
          <p:cNvSpPr>
            <a:spLocks noChangeShapeType="1"/>
          </p:cNvSpPr>
          <p:nvPr/>
        </p:nvSpPr>
        <p:spPr bwMode="auto">
          <a:xfrm>
            <a:off x="2008188" y="2773363"/>
            <a:ext cx="0" cy="1295400"/>
          </a:xfrm>
          <a:prstGeom prst="line">
            <a:avLst/>
          </a:prstGeom>
          <a:noFill/>
          <a:ln w="19050">
            <a:solidFill>
              <a:srgbClr val="99FF66"/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90000" tIns="46800" rIns="90000" bIns="46800" anchor="ctr"/>
          <a:lstStyle/>
          <a:p>
            <a:endParaRPr lang="zh-CN" altLang="en-US"/>
          </a:p>
        </p:txBody>
      </p:sp>
      <p:graphicFrame>
        <p:nvGraphicFramePr>
          <p:cNvPr id="378925" name="Object 12"/>
          <p:cNvGraphicFramePr>
            <a:graphicFrameLocks noChangeAspect="1"/>
          </p:cNvGraphicFramePr>
          <p:nvPr/>
        </p:nvGraphicFramePr>
        <p:xfrm>
          <a:off x="1893888" y="3325813"/>
          <a:ext cx="204787" cy="204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052" name="Equation" r:id="rId29" imgW="44450" imgH="44450" progId="Equation.3">
                  <p:embed/>
                </p:oleObj>
              </mc:Choice>
              <mc:Fallback>
                <p:oleObj name="Equation" r:id="rId29" imgW="44450" imgH="4445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93888" y="3325813"/>
                        <a:ext cx="204787" cy="2047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99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8926" name="Object 13"/>
          <p:cNvGraphicFramePr>
            <a:graphicFrameLocks noChangeAspect="1"/>
          </p:cNvGraphicFramePr>
          <p:nvPr/>
        </p:nvGraphicFramePr>
        <p:xfrm>
          <a:off x="1547813" y="3214688"/>
          <a:ext cx="255587" cy="234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053" name="公式" r:id="rId31" imgW="278765" imgH="256540" progId="Equation.3">
                  <p:embed/>
                </p:oleObj>
              </mc:Choice>
              <mc:Fallback>
                <p:oleObj name="公式" r:id="rId31" imgW="278765" imgH="25654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47813" y="3214688"/>
                        <a:ext cx="255587" cy="234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8927" name="Rectangle 47"/>
          <p:cNvSpPr>
            <a:spLocks noChangeArrowheads="1"/>
          </p:cNvSpPr>
          <p:nvPr/>
        </p:nvSpPr>
        <p:spPr bwMode="auto">
          <a:xfrm>
            <a:off x="708025" y="333375"/>
            <a:ext cx="36195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000">
                <a:solidFill>
                  <a:srgbClr val="FFFF66"/>
                </a:solidFill>
              </a:rPr>
              <a:t>•</a:t>
            </a:r>
            <a:endParaRPr lang="en-US" altLang="zh-CN" sz="4000">
              <a:solidFill>
                <a:srgbClr val="FFFF66"/>
              </a:solidFill>
            </a:endParaRPr>
          </a:p>
        </p:txBody>
      </p:sp>
      <p:sp>
        <p:nvSpPr>
          <p:cNvPr id="378928" name="Rectangle 48"/>
          <p:cNvSpPr>
            <a:spLocks noChangeArrowheads="1"/>
          </p:cNvSpPr>
          <p:nvPr/>
        </p:nvSpPr>
        <p:spPr bwMode="auto">
          <a:xfrm>
            <a:off x="693738" y="4906963"/>
            <a:ext cx="361950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000">
                <a:solidFill>
                  <a:srgbClr val="FFFF66"/>
                </a:solidFill>
              </a:rPr>
              <a:t>•</a:t>
            </a:r>
            <a:endParaRPr lang="en-US" altLang="zh-CN" sz="4000">
              <a:solidFill>
                <a:srgbClr val="FFFF66"/>
              </a:solidFill>
            </a:endParaRPr>
          </a:p>
        </p:txBody>
      </p:sp>
      <p:grpSp>
        <p:nvGrpSpPr>
          <p:cNvPr id="7" name="Group 49"/>
          <p:cNvGrpSpPr/>
          <p:nvPr/>
        </p:nvGrpSpPr>
        <p:grpSpPr bwMode="auto">
          <a:xfrm>
            <a:off x="2019300" y="2435225"/>
            <a:ext cx="1017588" cy="1652588"/>
            <a:chOff x="-1296" y="1381"/>
            <a:chExt cx="641" cy="993"/>
          </a:xfrm>
        </p:grpSpPr>
        <p:sp>
          <p:nvSpPr>
            <p:cNvPr id="8290" name="Line 50"/>
            <p:cNvSpPr>
              <a:spLocks noChangeShapeType="1"/>
            </p:cNvSpPr>
            <p:nvPr/>
          </p:nvSpPr>
          <p:spPr bwMode="auto">
            <a:xfrm flipV="1">
              <a:off x="-1290" y="1805"/>
              <a:ext cx="635" cy="182"/>
            </a:xfrm>
            <a:prstGeom prst="line">
              <a:avLst/>
            </a:prstGeom>
            <a:noFill/>
            <a:ln w="19050">
              <a:solidFill>
                <a:srgbClr val="FFCC99"/>
              </a:solidFill>
              <a:rou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zh-CN" altLang="en-US"/>
            </a:p>
          </p:txBody>
        </p:sp>
        <p:sp>
          <p:nvSpPr>
            <p:cNvPr id="8291" name="Line 51"/>
            <p:cNvSpPr>
              <a:spLocks noChangeShapeType="1"/>
            </p:cNvSpPr>
            <p:nvPr/>
          </p:nvSpPr>
          <p:spPr bwMode="auto">
            <a:xfrm flipV="1">
              <a:off x="-1296" y="2192"/>
              <a:ext cx="635" cy="182"/>
            </a:xfrm>
            <a:prstGeom prst="line">
              <a:avLst/>
            </a:prstGeom>
            <a:noFill/>
            <a:ln w="19050">
              <a:solidFill>
                <a:srgbClr val="FFCC99"/>
              </a:solidFill>
              <a:rou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zh-CN" altLang="en-US"/>
            </a:p>
          </p:txBody>
        </p:sp>
        <p:sp>
          <p:nvSpPr>
            <p:cNvPr id="8292" name="Line 52"/>
            <p:cNvSpPr>
              <a:spLocks noChangeShapeType="1"/>
            </p:cNvSpPr>
            <p:nvPr/>
          </p:nvSpPr>
          <p:spPr bwMode="auto">
            <a:xfrm flipV="1">
              <a:off x="-1296" y="1381"/>
              <a:ext cx="635" cy="182"/>
            </a:xfrm>
            <a:prstGeom prst="line">
              <a:avLst/>
            </a:prstGeom>
            <a:noFill/>
            <a:ln w="19050">
              <a:solidFill>
                <a:srgbClr val="FFCC99"/>
              </a:solidFill>
              <a:rou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378933" name="Line 53"/>
          <p:cNvSpPr>
            <a:spLocks noChangeShapeType="1"/>
          </p:cNvSpPr>
          <p:nvPr/>
        </p:nvSpPr>
        <p:spPr bwMode="auto">
          <a:xfrm flipV="1">
            <a:off x="2019300" y="2798763"/>
            <a:ext cx="1008063" cy="288925"/>
          </a:xfrm>
          <a:prstGeom prst="line">
            <a:avLst/>
          </a:prstGeom>
          <a:noFill/>
          <a:ln w="19050">
            <a:solidFill>
              <a:srgbClr val="9999FF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8934" name="Line 54"/>
          <p:cNvSpPr>
            <a:spLocks noChangeShapeType="1"/>
          </p:cNvSpPr>
          <p:nvPr/>
        </p:nvSpPr>
        <p:spPr bwMode="auto">
          <a:xfrm flipV="1">
            <a:off x="2019300" y="3641725"/>
            <a:ext cx="1008063" cy="288925"/>
          </a:xfrm>
          <a:prstGeom prst="line">
            <a:avLst/>
          </a:prstGeom>
          <a:noFill/>
          <a:ln w="19050">
            <a:solidFill>
              <a:srgbClr val="FF66CC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8935" name="Line 55"/>
          <p:cNvSpPr>
            <a:spLocks noChangeShapeType="1"/>
          </p:cNvSpPr>
          <p:nvPr/>
        </p:nvSpPr>
        <p:spPr bwMode="auto">
          <a:xfrm flipV="1">
            <a:off x="2019300" y="3014663"/>
            <a:ext cx="1008063" cy="288925"/>
          </a:xfrm>
          <a:prstGeom prst="line">
            <a:avLst/>
          </a:prstGeom>
          <a:noFill/>
          <a:ln w="19050">
            <a:solidFill>
              <a:srgbClr val="FF66CC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8936" name="Line 56"/>
          <p:cNvSpPr>
            <a:spLocks noChangeShapeType="1"/>
          </p:cNvSpPr>
          <p:nvPr/>
        </p:nvSpPr>
        <p:spPr bwMode="auto">
          <a:xfrm flipV="1">
            <a:off x="2019300" y="3455988"/>
            <a:ext cx="1008063" cy="288925"/>
          </a:xfrm>
          <a:prstGeom prst="line">
            <a:avLst/>
          </a:prstGeom>
          <a:noFill/>
          <a:ln w="19050">
            <a:solidFill>
              <a:srgbClr val="9999FF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8937" name="Text Box 57"/>
          <p:cNvSpPr txBox="1">
            <a:spLocks noChangeArrowheads="1"/>
          </p:cNvSpPr>
          <p:nvPr/>
        </p:nvSpPr>
        <p:spPr bwMode="auto">
          <a:xfrm rot="-1042698">
            <a:off x="2309813" y="4037013"/>
            <a:ext cx="366712" cy="79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200">
                <a:solidFill>
                  <a:srgbClr val="FFFF99"/>
                </a:solidFill>
              </a:rPr>
              <a:t>λ|2</a:t>
            </a:r>
            <a:endParaRPr lang="en-US" altLang="zh-CN" sz="1200">
              <a:solidFill>
                <a:srgbClr val="FFFF99"/>
              </a:solidFill>
            </a:endParaRPr>
          </a:p>
        </p:txBody>
      </p:sp>
      <p:sp>
        <p:nvSpPr>
          <p:cNvPr id="378938" name="Text Box 58"/>
          <p:cNvSpPr txBox="1">
            <a:spLocks noChangeArrowheads="1"/>
          </p:cNvSpPr>
          <p:nvPr/>
        </p:nvSpPr>
        <p:spPr bwMode="auto">
          <a:xfrm rot="-1059016">
            <a:off x="2032000" y="4138613"/>
            <a:ext cx="366713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200">
                <a:solidFill>
                  <a:srgbClr val="FFFF99"/>
                </a:solidFill>
              </a:rPr>
              <a:t>λ|2</a:t>
            </a:r>
            <a:endParaRPr lang="en-US" altLang="zh-CN" sz="1200">
              <a:solidFill>
                <a:srgbClr val="FFFF99"/>
              </a:solidFill>
            </a:endParaRPr>
          </a:p>
        </p:txBody>
      </p:sp>
      <p:sp>
        <p:nvSpPr>
          <p:cNvPr id="378939" name="Line 59"/>
          <p:cNvSpPr>
            <a:spLocks noChangeShapeType="1"/>
          </p:cNvSpPr>
          <p:nvPr/>
        </p:nvSpPr>
        <p:spPr bwMode="auto">
          <a:xfrm rot="16200000" flipV="1">
            <a:off x="1804193" y="4314032"/>
            <a:ext cx="576263" cy="165100"/>
          </a:xfrm>
          <a:prstGeom prst="line">
            <a:avLst/>
          </a:prstGeom>
          <a:noFill/>
          <a:ln w="19050">
            <a:solidFill>
              <a:schemeClr val="bg1"/>
            </a:solidFill>
            <a:prstDash val="dash"/>
            <a:round/>
            <a:tailEnd type="non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378940" name="Line 60"/>
          <p:cNvSpPr>
            <a:spLocks noChangeShapeType="1"/>
          </p:cNvSpPr>
          <p:nvPr/>
        </p:nvSpPr>
        <p:spPr bwMode="auto">
          <a:xfrm rot="16200000" flipV="1">
            <a:off x="1619250" y="3835401"/>
            <a:ext cx="1152525" cy="368300"/>
          </a:xfrm>
          <a:prstGeom prst="line">
            <a:avLst/>
          </a:prstGeom>
          <a:noFill/>
          <a:ln w="19050">
            <a:solidFill>
              <a:schemeClr val="bg1"/>
            </a:solidFill>
            <a:prstDash val="dash"/>
            <a:round/>
            <a:tailEnd type="non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378941" name="Line 61"/>
          <p:cNvSpPr>
            <a:spLocks noChangeShapeType="1"/>
          </p:cNvSpPr>
          <p:nvPr/>
        </p:nvSpPr>
        <p:spPr bwMode="auto">
          <a:xfrm rot="16200000" flipV="1">
            <a:off x="1436688" y="3324225"/>
            <a:ext cx="1728787" cy="608013"/>
          </a:xfrm>
          <a:prstGeom prst="line">
            <a:avLst/>
          </a:prstGeom>
          <a:noFill/>
          <a:ln w="19050">
            <a:solidFill>
              <a:schemeClr val="bg1"/>
            </a:solidFill>
            <a:prstDash val="dash"/>
            <a:round/>
            <a:tailEnd type="non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378942" name="Line 62"/>
          <p:cNvSpPr>
            <a:spLocks noChangeShapeType="1"/>
          </p:cNvSpPr>
          <p:nvPr/>
        </p:nvSpPr>
        <p:spPr bwMode="auto">
          <a:xfrm flipV="1">
            <a:off x="1900238" y="4518025"/>
            <a:ext cx="215900" cy="73025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8943" name="Line 63"/>
          <p:cNvSpPr>
            <a:spLocks noChangeShapeType="1"/>
          </p:cNvSpPr>
          <p:nvPr/>
        </p:nvSpPr>
        <p:spPr bwMode="auto">
          <a:xfrm flipV="1">
            <a:off x="2566988" y="4273550"/>
            <a:ext cx="215900" cy="73025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graphicFrame>
        <p:nvGraphicFramePr>
          <p:cNvPr id="378944" name="Object 14"/>
          <p:cNvGraphicFramePr>
            <a:graphicFrameLocks noChangeAspect="1"/>
          </p:cNvGraphicFramePr>
          <p:nvPr/>
        </p:nvGraphicFramePr>
        <p:xfrm>
          <a:off x="2714625" y="4327525"/>
          <a:ext cx="752475" cy="31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054" name="公式" r:id="rId33" imgW="1014730" imgH="368300" progId="Equation.3">
                  <p:embed/>
                </p:oleObj>
              </mc:Choice>
              <mc:Fallback>
                <p:oleObj name="公式" r:id="rId33" imgW="1014730" imgH="368300" progId="Equation.3">
                  <p:embed/>
                  <p:pic>
                    <p:nvPicPr>
                      <p:cNvPr id="0" name="Object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14625" y="4327525"/>
                        <a:ext cx="752475" cy="315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8945" name="Object 15"/>
          <p:cNvGraphicFramePr>
            <a:graphicFrameLocks noChangeAspect="1"/>
          </p:cNvGraphicFramePr>
          <p:nvPr/>
        </p:nvGraphicFramePr>
        <p:xfrm>
          <a:off x="7885113" y="3881438"/>
          <a:ext cx="752475" cy="31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055" name="公式" r:id="rId35" imgW="1014730" imgH="368300" progId="Equation.3">
                  <p:embed/>
                </p:oleObj>
              </mc:Choice>
              <mc:Fallback>
                <p:oleObj name="公式" r:id="rId35" imgW="1014730" imgH="368300" progId="Equation.3">
                  <p:embed/>
                  <p:pic>
                    <p:nvPicPr>
                      <p:cNvPr id="0" name="Object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85113" y="3881438"/>
                        <a:ext cx="752475" cy="3159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239" name="Line 66"/>
          <p:cNvSpPr>
            <a:spLocks noChangeShapeType="1"/>
          </p:cNvSpPr>
          <p:nvPr/>
        </p:nvSpPr>
        <p:spPr bwMode="auto">
          <a:xfrm>
            <a:off x="5795963" y="2990850"/>
            <a:ext cx="287337" cy="1008063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grpSp>
        <p:nvGrpSpPr>
          <p:cNvPr id="8" name="Group 67"/>
          <p:cNvGrpSpPr/>
          <p:nvPr/>
        </p:nvGrpSpPr>
        <p:grpSpPr bwMode="auto">
          <a:xfrm>
            <a:off x="4446588" y="2290763"/>
            <a:ext cx="1139825" cy="2398712"/>
            <a:chOff x="2901" y="1180"/>
            <a:chExt cx="718" cy="1511"/>
          </a:xfrm>
        </p:grpSpPr>
        <p:sp>
          <p:nvSpPr>
            <p:cNvPr id="8276" name="Text Box 68"/>
            <p:cNvSpPr txBox="1">
              <a:spLocks noChangeArrowheads="1"/>
            </p:cNvSpPr>
            <p:nvPr/>
          </p:nvSpPr>
          <p:spPr bwMode="auto">
            <a:xfrm rot="-2107152">
              <a:off x="3092" y="2363"/>
              <a:ext cx="231" cy="2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eaVert" wrap="none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200">
                  <a:solidFill>
                    <a:srgbClr val="FFFF99"/>
                  </a:solidFill>
                </a:rPr>
                <a:t>λ|2</a:t>
              </a:r>
              <a:endParaRPr lang="en-US" altLang="zh-CN" sz="1200">
                <a:solidFill>
                  <a:srgbClr val="FFFF99"/>
                </a:solidFill>
              </a:endParaRPr>
            </a:p>
          </p:txBody>
        </p:sp>
        <p:sp>
          <p:nvSpPr>
            <p:cNvPr id="8277" name="Text Box 69"/>
            <p:cNvSpPr txBox="1">
              <a:spLocks noChangeArrowheads="1"/>
            </p:cNvSpPr>
            <p:nvPr/>
          </p:nvSpPr>
          <p:spPr bwMode="auto">
            <a:xfrm rot="-2107152">
              <a:off x="3388" y="2153"/>
              <a:ext cx="231" cy="2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eaVert" wrap="none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200">
                  <a:solidFill>
                    <a:srgbClr val="FFFF99"/>
                  </a:solidFill>
                </a:rPr>
                <a:t>λ|2</a:t>
              </a:r>
              <a:endParaRPr lang="en-US" altLang="zh-CN" sz="1200">
                <a:solidFill>
                  <a:srgbClr val="FFFF99"/>
                </a:solidFill>
              </a:endParaRPr>
            </a:p>
          </p:txBody>
        </p:sp>
        <p:sp>
          <p:nvSpPr>
            <p:cNvPr id="8278" name="Text Box 70"/>
            <p:cNvSpPr txBox="1">
              <a:spLocks noChangeArrowheads="1"/>
            </p:cNvSpPr>
            <p:nvPr/>
          </p:nvSpPr>
          <p:spPr bwMode="auto">
            <a:xfrm rot="-2107152">
              <a:off x="3291" y="2243"/>
              <a:ext cx="231" cy="2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eaVert" wrap="none" bIns="0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200">
                  <a:solidFill>
                    <a:srgbClr val="FFFF99"/>
                  </a:solidFill>
                </a:rPr>
                <a:t>λ|2</a:t>
              </a:r>
              <a:endParaRPr lang="en-US" altLang="zh-CN" sz="1200">
                <a:solidFill>
                  <a:srgbClr val="FFFF99"/>
                </a:solidFill>
              </a:endParaRPr>
            </a:p>
          </p:txBody>
        </p:sp>
        <p:sp>
          <p:nvSpPr>
            <p:cNvPr id="8279" name="Text Box 71"/>
            <p:cNvSpPr txBox="1">
              <a:spLocks noChangeArrowheads="1"/>
            </p:cNvSpPr>
            <p:nvPr/>
          </p:nvSpPr>
          <p:spPr bwMode="auto">
            <a:xfrm rot="-2107152">
              <a:off x="3207" y="2288"/>
              <a:ext cx="231" cy="2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eaVert" wrap="none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200">
                  <a:solidFill>
                    <a:srgbClr val="FFFF99"/>
                  </a:solidFill>
                </a:rPr>
                <a:t>λ|2</a:t>
              </a:r>
              <a:endParaRPr lang="en-US" altLang="zh-CN" sz="1200">
                <a:solidFill>
                  <a:srgbClr val="FFFF99"/>
                </a:solidFill>
              </a:endParaRPr>
            </a:p>
          </p:txBody>
        </p:sp>
        <p:sp>
          <p:nvSpPr>
            <p:cNvPr id="8280" name="Line 72"/>
            <p:cNvSpPr>
              <a:spLocks noChangeShapeType="1"/>
            </p:cNvSpPr>
            <p:nvPr/>
          </p:nvSpPr>
          <p:spPr bwMode="auto">
            <a:xfrm rot="20357174" flipV="1">
              <a:off x="2901" y="1180"/>
              <a:ext cx="635" cy="182"/>
            </a:xfrm>
            <a:prstGeom prst="line">
              <a:avLst/>
            </a:prstGeom>
            <a:noFill/>
            <a:ln w="19050">
              <a:solidFill>
                <a:srgbClr val="FFCC99"/>
              </a:solidFill>
              <a:rou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zh-CN" altLang="en-US"/>
            </a:p>
          </p:txBody>
        </p:sp>
        <p:sp>
          <p:nvSpPr>
            <p:cNvPr id="8281" name="Line 73"/>
            <p:cNvSpPr>
              <a:spLocks noChangeShapeType="1"/>
            </p:cNvSpPr>
            <p:nvPr/>
          </p:nvSpPr>
          <p:spPr bwMode="auto">
            <a:xfrm rot="20357174" flipV="1">
              <a:off x="2901" y="1380"/>
              <a:ext cx="635" cy="182"/>
            </a:xfrm>
            <a:prstGeom prst="line">
              <a:avLst/>
            </a:prstGeom>
            <a:noFill/>
            <a:ln w="19050">
              <a:solidFill>
                <a:srgbClr val="FFCC99"/>
              </a:solidFill>
              <a:rou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zh-CN" altLang="en-US"/>
            </a:p>
          </p:txBody>
        </p:sp>
        <p:sp>
          <p:nvSpPr>
            <p:cNvPr id="8282" name="Line 74"/>
            <p:cNvSpPr>
              <a:spLocks noChangeShapeType="1"/>
            </p:cNvSpPr>
            <p:nvPr/>
          </p:nvSpPr>
          <p:spPr bwMode="auto">
            <a:xfrm rot="20357174" flipV="1">
              <a:off x="2901" y="1589"/>
              <a:ext cx="635" cy="182"/>
            </a:xfrm>
            <a:prstGeom prst="line">
              <a:avLst/>
            </a:prstGeom>
            <a:noFill/>
            <a:ln w="19050">
              <a:solidFill>
                <a:srgbClr val="FFCC99"/>
              </a:solidFill>
              <a:rou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zh-CN" altLang="en-US"/>
            </a:p>
          </p:txBody>
        </p:sp>
        <p:sp>
          <p:nvSpPr>
            <p:cNvPr id="8283" name="Line 75"/>
            <p:cNvSpPr>
              <a:spLocks noChangeShapeType="1"/>
            </p:cNvSpPr>
            <p:nvPr/>
          </p:nvSpPr>
          <p:spPr bwMode="auto">
            <a:xfrm rot="20357174" flipV="1">
              <a:off x="2901" y="1770"/>
              <a:ext cx="635" cy="182"/>
            </a:xfrm>
            <a:prstGeom prst="line">
              <a:avLst/>
            </a:prstGeom>
            <a:noFill/>
            <a:ln w="19050">
              <a:solidFill>
                <a:srgbClr val="FFCC99"/>
              </a:solidFill>
              <a:rou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zh-CN" altLang="en-US"/>
            </a:p>
          </p:txBody>
        </p:sp>
        <p:sp>
          <p:nvSpPr>
            <p:cNvPr id="8284" name="Line 76"/>
            <p:cNvSpPr>
              <a:spLocks noChangeShapeType="1"/>
            </p:cNvSpPr>
            <p:nvPr/>
          </p:nvSpPr>
          <p:spPr bwMode="auto">
            <a:xfrm rot="20357174" flipV="1">
              <a:off x="2901" y="1997"/>
              <a:ext cx="635" cy="182"/>
            </a:xfrm>
            <a:prstGeom prst="line">
              <a:avLst/>
            </a:prstGeom>
            <a:noFill/>
            <a:ln w="19050">
              <a:solidFill>
                <a:srgbClr val="FFCC99"/>
              </a:solidFill>
              <a:rou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>
              <a:spAutoFit/>
            </a:bodyPr>
            <a:lstStyle/>
            <a:p>
              <a:endParaRPr lang="zh-CN" altLang="en-US"/>
            </a:p>
          </p:txBody>
        </p:sp>
        <p:sp>
          <p:nvSpPr>
            <p:cNvPr id="8285" name="Line 77"/>
            <p:cNvSpPr>
              <a:spLocks noChangeShapeType="1"/>
            </p:cNvSpPr>
            <p:nvPr/>
          </p:nvSpPr>
          <p:spPr bwMode="auto">
            <a:xfrm rot="14957174" flipV="1">
              <a:off x="2869" y="2397"/>
              <a:ext cx="457" cy="131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prstDash val="dash"/>
              <a:round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  <p:sp>
          <p:nvSpPr>
            <p:cNvPr id="8286" name="Line 78"/>
            <p:cNvSpPr>
              <a:spLocks noChangeShapeType="1"/>
            </p:cNvSpPr>
            <p:nvPr/>
          </p:nvSpPr>
          <p:spPr bwMode="auto">
            <a:xfrm rot="14957174" flipV="1">
              <a:off x="2764" y="1914"/>
              <a:ext cx="956" cy="274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prstDash val="dash"/>
              <a:round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  <p:sp>
          <p:nvSpPr>
            <p:cNvPr id="8287" name="Line 79"/>
            <p:cNvSpPr>
              <a:spLocks noChangeShapeType="1"/>
            </p:cNvSpPr>
            <p:nvPr/>
          </p:nvSpPr>
          <p:spPr bwMode="auto">
            <a:xfrm rot="14957174" flipV="1">
              <a:off x="2806" y="2077"/>
              <a:ext cx="796" cy="228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prstDash val="dash"/>
              <a:round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  <p:sp>
          <p:nvSpPr>
            <p:cNvPr id="8288" name="Line 80"/>
            <p:cNvSpPr>
              <a:spLocks noChangeShapeType="1"/>
            </p:cNvSpPr>
            <p:nvPr/>
          </p:nvSpPr>
          <p:spPr bwMode="auto">
            <a:xfrm rot="14957174" flipV="1">
              <a:off x="2837" y="2218"/>
              <a:ext cx="620" cy="178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prstDash val="dash"/>
              <a:round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  <p:sp>
          <p:nvSpPr>
            <p:cNvPr id="8289" name="Line 81"/>
            <p:cNvSpPr>
              <a:spLocks noChangeShapeType="1"/>
            </p:cNvSpPr>
            <p:nvPr/>
          </p:nvSpPr>
          <p:spPr bwMode="auto">
            <a:xfrm rot="14957174" flipV="1">
              <a:off x="2732" y="1756"/>
              <a:ext cx="1123" cy="321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prstDash val="dash"/>
              <a:round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378962" name="Text Box 82"/>
          <p:cNvSpPr txBox="1">
            <a:spLocks noChangeArrowheads="1"/>
          </p:cNvSpPr>
          <p:nvPr/>
        </p:nvSpPr>
        <p:spPr bwMode="auto">
          <a:xfrm rot="-1682042">
            <a:off x="7412038" y="4398963"/>
            <a:ext cx="366712" cy="623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200">
                <a:solidFill>
                  <a:srgbClr val="FFFF99"/>
                </a:solidFill>
              </a:rPr>
              <a:t>λ|2</a:t>
            </a:r>
            <a:endParaRPr lang="en-US" altLang="zh-CN" sz="1200">
              <a:solidFill>
                <a:srgbClr val="FFFF99"/>
              </a:solidFill>
            </a:endParaRPr>
          </a:p>
        </p:txBody>
      </p:sp>
      <p:sp>
        <p:nvSpPr>
          <p:cNvPr id="378963" name="Freeform 83"/>
          <p:cNvSpPr>
            <a:spLocks noChangeAspect="1"/>
          </p:cNvSpPr>
          <p:nvPr/>
        </p:nvSpPr>
        <p:spPr bwMode="auto">
          <a:xfrm>
            <a:off x="7640638" y="2540000"/>
            <a:ext cx="76200" cy="188913"/>
          </a:xfrm>
          <a:custGeom>
            <a:avLst/>
            <a:gdLst>
              <a:gd name="T0" fmla="*/ 0 w 87"/>
              <a:gd name="T1" fmla="*/ 0 h 210"/>
              <a:gd name="T2" fmla="*/ 2147483646 w 87"/>
              <a:gd name="T3" fmla="*/ 2147483646 h 210"/>
              <a:gd name="T4" fmla="*/ 2147483646 w 87"/>
              <a:gd name="T5" fmla="*/ 2147483646 h 210"/>
              <a:gd name="T6" fmla="*/ 0 60000 65536"/>
              <a:gd name="T7" fmla="*/ 0 60000 65536"/>
              <a:gd name="T8" fmla="*/ 0 60000 65536"/>
              <a:gd name="T9" fmla="*/ 0 w 87"/>
              <a:gd name="T10" fmla="*/ 0 h 210"/>
              <a:gd name="T11" fmla="*/ 87 w 87"/>
              <a:gd name="T12" fmla="*/ 210 h 21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87" h="210">
                <a:moveTo>
                  <a:pt x="0" y="0"/>
                </a:moveTo>
                <a:cubicBezTo>
                  <a:pt x="31" y="35"/>
                  <a:pt x="63" y="70"/>
                  <a:pt x="75" y="105"/>
                </a:cubicBezTo>
                <a:cubicBezTo>
                  <a:pt x="87" y="140"/>
                  <a:pt x="75" y="193"/>
                  <a:pt x="75" y="210"/>
                </a:cubicBezTo>
              </a:path>
            </a:pathLst>
          </a:custGeom>
          <a:noFill/>
          <a:ln w="19050">
            <a:solidFill>
              <a:srgbClr val="FFFF66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78964" name="Line 84"/>
          <p:cNvSpPr>
            <a:spLocks noChangeAspect="1" noChangeShapeType="1"/>
          </p:cNvSpPr>
          <p:nvPr/>
        </p:nvSpPr>
        <p:spPr bwMode="auto">
          <a:xfrm>
            <a:off x="7235825" y="2714625"/>
            <a:ext cx="909638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378965" name="Object 16"/>
          <p:cNvGraphicFramePr>
            <a:graphicFrameLocks noChangeAspect="1"/>
          </p:cNvGraphicFramePr>
          <p:nvPr/>
        </p:nvGraphicFramePr>
        <p:xfrm>
          <a:off x="7812088" y="2498725"/>
          <a:ext cx="27305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056" name="公式" r:id="rId37" imgW="312420" imgH="267335" progId="Equation.3">
                  <p:embed/>
                </p:oleObj>
              </mc:Choice>
              <mc:Fallback>
                <p:oleObj name="公式" r:id="rId37" imgW="312420" imgH="267335" progId="Equation.3">
                  <p:embed/>
                  <p:pic>
                    <p:nvPicPr>
                      <p:cNvPr id="0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12088" y="2498725"/>
                        <a:ext cx="273050" cy="241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Group 86"/>
          <p:cNvGrpSpPr/>
          <p:nvPr/>
        </p:nvGrpSpPr>
        <p:grpSpPr bwMode="auto">
          <a:xfrm>
            <a:off x="6289675" y="2068513"/>
            <a:ext cx="914400" cy="2652712"/>
            <a:chOff x="5375" y="1434"/>
            <a:chExt cx="576" cy="1671"/>
          </a:xfrm>
        </p:grpSpPr>
        <p:grpSp>
          <p:nvGrpSpPr>
            <p:cNvPr id="8265" name="Group 87"/>
            <p:cNvGrpSpPr/>
            <p:nvPr/>
          </p:nvGrpSpPr>
          <p:grpSpPr bwMode="auto">
            <a:xfrm>
              <a:off x="5375" y="1866"/>
              <a:ext cx="530" cy="820"/>
              <a:chOff x="3969" y="1574"/>
              <a:chExt cx="530" cy="820"/>
            </a:xfrm>
          </p:grpSpPr>
          <p:sp>
            <p:nvSpPr>
              <p:cNvPr id="8272" name="Line 88"/>
              <p:cNvSpPr>
                <a:spLocks noChangeAspect="1" noChangeShapeType="1"/>
              </p:cNvSpPr>
              <p:nvPr/>
            </p:nvSpPr>
            <p:spPr bwMode="auto">
              <a:xfrm>
                <a:off x="3977" y="2115"/>
                <a:ext cx="514" cy="0"/>
              </a:xfrm>
              <a:prstGeom prst="line">
                <a:avLst/>
              </a:prstGeom>
              <a:noFill/>
              <a:ln w="19050">
                <a:solidFill>
                  <a:srgbClr val="FFCC99"/>
                </a:solidFill>
                <a:round/>
                <a:tailEnd type="triangle" w="sm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273" name="Line 89"/>
              <p:cNvSpPr>
                <a:spLocks noChangeAspect="1" noChangeShapeType="1"/>
              </p:cNvSpPr>
              <p:nvPr/>
            </p:nvSpPr>
            <p:spPr bwMode="auto">
              <a:xfrm>
                <a:off x="3986" y="1844"/>
                <a:ext cx="513" cy="0"/>
              </a:xfrm>
              <a:prstGeom prst="line">
                <a:avLst/>
              </a:prstGeom>
              <a:noFill/>
              <a:ln w="19050">
                <a:solidFill>
                  <a:srgbClr val="FFCC99"/>
                </a:solidFill>
                <a:round/>
                <a:tailEnd type="triangle" w="sm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274" name="Line 90"/>
              <p:cNvSpPr>
                <a:spLocks noChangeAspect="1" noChangeShapeType="1"/>
              </p:cNvSpPr>
              <p:nvPr/>
            </p:nvSpPr>
            <p:spPr bwMode="auto">
              <a:xfrm>
                <a:off x="3969" y="1574"/>
                <a:ext cx="512" cy="0"/>
              </a:xfrm>
              <a:prstGeom prst="line">
                <a:avLst/>
              </a:prstGeom>
              <a:noFill/>
              <a:ln w="19050">
                <a:solidFill>
                  <a:srgbClr val="FFCC99"/>
                </a:solidFill>
                <a:round/>
                <a:tailEnd type="triangle" w="sm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275" name="Line 91"/>
              <p:cNvSpPr>
                <a:spLocks noChangeAspect="1" noChangeShapeType="1"/>
              </p:cNvSpPr>
              <p:nvPr/>
            </p:nvSpPr>
            <p:spPr bwMode="auto">
              <a:xfrm>
                <a:off x="3977" y="2394"/>
                <a:ext cx="514" cy="0"/>
              </a:xfrm>
              <a:prstGeom prst="line">
                <a:avLst/>
              </a:prstGeom>
              <a:noFill/>
              <a:ln w="19050">
                <a:solidFill>
                  <a:srgbClr val="FFCC99"/>
                </a:solidFill>
                <a:round/>
                <a:tailEnd type="triangle" w="sm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8266" name="Group 92"/>
            <p:cNvGrpSpPr/>
            <p:nvPr/>
          </p:nvGrpSpPr>
          <p:grpSpPr bwMode="auto">
            <a:xfrm>
              <a:off x="5951" y="1434"/>
              <a:ext cx="0" cy="1671"/>
              <a:chOff x="4545" y="1142"/>
              <a:chExt cx="0" cy="1671"/>
            </a:xfrm>
          </p:grpSpPr>
          <p:sp>
            <p:nvSpPr>
              <p:cNvPr id="8270" name="Line 93"/>
              <p:cNvSpPr>
                <a:spLocks noChangeShapeType="1"/>
              </p:cNvSpPr>
              <p:nvPr/>
            </p:nvSpPr>
            <p:spPr bwMode="auto">
              <a:xfrm>
                <a:off x="4545" y="1142"/>
                <a:ext cx="0" cy="399"/>
              </a:xfrm>
              <a:prstGeom prst="line">
                <a:avLst/>
              </a:prstGeom>
              <a:noFill/>
              <a:ln w="76200">
                <a:solidFill>
                  <a:srgbClr val="66FFFF"/>
                </a:solidFill>
                <a:round/>
                <a:headEnd type="none" w="med" len="sm"/>
                <a:tailEnd type="none" w="med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8271" name="Line 94"/>
              <p:cNvSpPr>
                <a:spLocks noChangeShapeType="1"/>
              </p:cNvSpPr>
              <p:nvPr/>
            </p:nvSpPr>
            <p:spPr bwMode="auto">
              <a:xfrm>
                <a:off x="4545" y="2414"/>
                <a:ext cx="0" cy="399"/>
              </a:xfrm>
              <a:prstGeom prst="line">
                <a:avLst/>
              </a:prstGeom>
              <a:noFill/>
              <a:ln w="76200">
                <a:solidFill>
                  <a:srgbClr val="66FFFF"/>
                </a:solidFill>
                <a:round/>
                <a:headEnd type="none" w="med" len="sm"/>
                <a:tailEnd type="none" w="med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aphicFrame>
          <p:nvGraphicFramePr>
            <p:cNvPr id="8267" name="Object 18"/>
            <p:cNvGraphicFramePr>
              <a:graphicFrameLocks noChangeAspect="1"/>
            </p:cNvGraphicFramePr>
            <p:nvPr/>
          </p:nvGraphicFramePr>
          <p:xfrm>
            <a:off x="5693" y="2742"/>
            <a:ext cx="177" cy="19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2057" name="公式" r:id="rId39" imgW="234315" imgH="267335" progId="Equation.3">
                    <p:embed/>
                  </p:oleObj>
                </mc:Choice>
                <mc:Fallback>
                  <p:oleObj name="公式" r:id="rId39" imgW="234315" imgH="267335" progId="Equation.3">
                    <p:embed/>
                    <p:pic>
                      <p:nvPicPr>
                        <p:cNvPr id="0" name="Object 1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693" y="2742"/>
                          <a:ext cx="177" cy="19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268" name="Object 19"/>
            <p:cNvGraphicFramePr>
              <a:graphicFrameLocks noChangeAspect="1"/>
            </p:cNvGraphicFramePr>
            <p:nvPr/>
          </p:nvGraphicFramePr>
          <p:xfrm>
            <a:off x="5693" y="1608"/>
            <a:ext cx="177" cy="18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2058" name="公式" r:id="rId41" imgW="234315" imgH="256540" progId="Equation.3">
                    <p:embed/>
                  </p:oleObj>
                </mc:Choice>
                <mc:Fallback>
                  <p:oleObj name="公式" r:id="rId41" imgW="234315" imgH="256540" progId="Equation.3">
                    <p:embed/>
                    <p:pic>
                      <p:nvPicPr>
                        <p:cNvPr id="0" name="Object 19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693" y="1608"/>
                          <a:ext cx="177" cy="18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8269" name="Line 97"/>
            <p:cNvSpPr>
              <a:spLocks noChangeShapeType="1"/>
            </p:cNvSpPr>
            <p:nvPr/>
          </p:nvSpPr>
          <p:spPr bwMode="auto">
            <a:xfrm>
              <a:off x="5627" y="1609"/>
              <a:ext cx="202" cy="635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>
              <a:spAutoFit/>
            </a:bodyPr>
            <a:lstStyle/>
            <a:p>
              <a:endParaRPr lang="zh-CN" altLang="en-US"/>
            </a:p>
          </p:txBody>
        </p:sp>
      </p:grpSp>
      <p:sp>
        <p:nvSpPr>
          <p:cNvPr id="378978" name="Line 98"/>
          <p:cNvSpPr>
            <a:spLocks noChangeShapeType="1"/>
          </p:cNvSpPr>
          <p:nvPr/>
        </p:nvSpPr>
        <p:spPr bwMode="auto">
          <a:xfrm rot="21067098" flipV="1">
            <a:off x="7199313" y="2343150"/>
            <a:ext cx="1127125" cy="288925"/>
          </a:xfrm>
          <a:prstGeom prst="line">
            <a:avLst/>
          </a:prstGeom>
          <a:noFill/>
          <a:ln w="19050">
            <a:solidFill>
              <a:srgbClr val="FFCC99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8979" name="Line 99"/>
          <p:cNvSpPr>
            <a:spLocks noChangeShapeType="1"/>
          </p:cNvSpPr>
          <p:nvPr/>
        </p:nvSpPr>
        <p:spPr bwMode="auto">
          <a:xfrm rot="21067098" flipV="1">
            <a:off x="7191375" y="2814638"/>
            <a:ext cx="1008063" cy="288925"/>
          </a:xfrm>
          <a:prstGeom prst="line">
            <a:avLst/>
          </a:prstGeom>
          <a:noFill/>
          <a:ln w="19050">
            <a:solidFill>
              <a:srgbClr val="FFCC99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8980" name="Line 100"/>
          <p:cNvSpPr>
            <a:spLocks noChangeShapeType="1"/>
          </p:cNvSpPr>
          <p:nvPr/>
        </p:nvSpPr>
        <p:spPr bwMode="auto">
          <a:xfrm rot="21067098" flipV="1">
            <a:off x="7199313" y="3241675"/>
            <a:ext cx="1008062" cy="288925"/>
          </a:xfrm>
          <a:prstGeom prst="line">
            <a:avLst/>
          </a:prstGeom>
          <a:noFill/>
          <a:ln w="19050">
            <a:solidFill>
              <a:srgbClr val="FFCC99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8981" name="Line 101"/>
          <p:cNvSpPr>
            <a:spLocks noChangeShapeType="1"/>
          </p:cNvSpPr>
          <p:nvPr/>
        </p:nvSpPr>
        <p:spPr bwMode="auto">
          <a:xfrm rot="21067098" flipV="1">
            <a:off x="7194550" y="3702050"/>
            <a:ext cx="1008063" cy="288925"/>
          </a:xfrm>
          <a:prstGeom prst="line">
            <a:avLst/>
          </a:prstGeom>
          <a:noFill/>
          <a:ln w="19050">
            <a:solidFill>
              <a:srgbClr val="FFCC99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8982" name="Line 102"/>
          <p:cNvSpPr>
            <a:spLocks noChangeShapeType="1"/>
          </p:cNvSpPr>
          <p:nvPr/>
        </p:nvSpPr>
        <p:spPr bwMode="auto">
          <a:xfrm rot="15667098" flipV="1">
            <a:off x="6995318" y="4333082"/>
            <a:ext cx="754063" cy="215900"/>
          </a:xfrm>
          <a:prstGeom prst="line">
            <a:avLst/>
          </a:prstGeom>
          <a:noFill/>
          <a:ln w="19050">
            <a:solidFill>
              <a:schemeClr val="bg1"/>
            </a:solidFill>
            <a:prstDash val="dash"/>
            <a:round/>
            <a:tailEnd type="non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378983" name="Line 103"/>
          <p:cNvSpPr>
            <a:spLocks noChangeShapeType="1"/>
          </p:cNvSpPr>
          <p:nvPr/>
        </p:nvSpPr>
        <p:spPr bwMode="auto">
          <a:xfrm rot="15667098" flipV="1">
            <a:off x="6865938" y="4013200"/>
            <a:ext cx="1214437" cy="347663"/>
          </a:xfrm>
          <a:prstGeom prst="line">
            <a:avLst/>
          </a:prstGeom>
          <a:noFill/>
          <a:ln w="19050">
            <a:solidFill>
              <a:schemeClr val="bg1"/>
            </a:solidFill>
            <a:prstDash val="dash"/>
            <a:round/>
            <a:tailEnd type="non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378984" name="Line 104"/>
          <p:cNvSpPr>
            <a:spLocks noChangeShapeType="1"/>
          </p:cNvSpPr>
          <p:nvPr/>
        </p:nvSpPr>
        <p:spPr bwMode="auto">
          <a:xfrm rot="15667098" flipV="1">
            <a:off x="6783388" y="3679825"/>
            <a:ext cx="1574800" cy="450850"/>
          </a:xfrm>
          <a:prstGeom prst="line">
            <a:avLst/>
          </a:prstGeom>
          <a:noFill/>
          <a:ln w="19050">
            <a:solidFill>
              <a:schemeClr val="bg1"/>
            </a:solidFill>
            <a:prstDash val="dash"/>
            <a:round/>
            <a:tailEnd type="non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378985" name="Line 105"/>
          <p:cNvSpPr>
            <a:spLocks noChangeShapeType="1"/>
          </p:cNvSpPr>
          <p:nvPr/>
        </p:nvSpPr>
        <p:spPr bwMode="auto">
          <a:xfrm rot="15667098" flipV="1">
            <a:off x="6670675" y="3367088"/>
            <a:ext cx="1971675" cy="565150"/>
          </a:xfrm>
          <a:prstGeom prst="line">
            <a:avLst/>
          </a:prstGeom>
          <a:noFill/>
          <a:ln w="19050">
            <a:solidFill>
              <a:schemeClr val="bg1"/>
            </a:solidFill>
            <a:prstDash val="dash"/>
            <a:round/>
            <a:tailEnd type="non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378986" name="Text Box 106"/>
          <p:cNvSpPr txBox="1">
            <a:spLocks noChangeArrowheads="1"/>
          </p:cNvSpPr>
          <p:nvPr/>
        </p:nvSpPr>
        <p:spPr bwMode="auto">
          <a:xfrm rot="-1682042">
            <a:off x="7578725" y="4283075"/>
            <a:ext cx="3667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200">
                <a:solidFill>
                  <a:srgbClr val="FFFF99"/>
                </a:solidFill>
              </a:rPr>
              <a:t>λ|2</a:t>
            </a:r>
            <a:endParaRPr lang="en-US" altLang="zh-CN" sz="1200">
              <a:solidFill>
                <a:srgbClr val="FFFF99"/>
              </a:solidFill>
            </a:endParaRPr>
          </a:p>
        </p:txBody>
      </p:sp>
      <p:sp>
        <p:nvSpPr>
          <p:cNvPr id="378987" name="Text Box 107"/>
          <p:cNvSpPr txBox="1">
            <a:spLocks noChangeArrowheads="1"/>
          </p:cNvSpPr>
          <p:nvPr/>
        </p:nvSpPr>
        <p:spPr bwMode="auto">
          <a:xfrm rot="-1682042">
            <a:off x="7756525" y="4191000"/>
            <a:ext cx="366713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200">
                <a:solidFill>
                  <a:srgbClr val="FFFF99"/>
                </a:solidFill>
              </a:rPr>
              <a:t>λ|2</a:t>
            </a:r>
            <a:endParaRPr lang="en-US" altLang="zh-CN" sz="1200">
              <a:solidFill>
                <a:srgbClr val="FFFF99"/>
              </a:solidFill>
            </a:endParaRPr>
          </a:p>
        </p:txBody>
      </p:sp>
      <p:sp>
        <p:nvSpPr>
          <p:cNvPr id="378988" name="Line 108"/>
          <p:cNvSpPr>
            <a:spLocks noChangeShapeType="1"/>
          </p:cNvSpPr>
          <p:nvPr/>
        </p:nvSpPr>
        <p:spPr bwMode="auto">
          <a:xfrm rot="21067098" flipV="1">
            <a:off x="7305675" y="4098925"/>
            <a:ext cx="581025" cy="171450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 type="triangle" w="sm" len="lg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graphicFrame>
        <p:nvGraphicFramePr>
          <p:cNvPr id="378989" name="Object 17"/>
          <p:cNvGraphicFramePr>
            <a:graphicFrameLocks noChangeAspect="1"/>
          </p:cNvGraphicFramePr>
          <p:nvPr/>
        </p:nvGraphicFramePr>
        <p:xfrm>
          <a:off x="5292725" y="3465513"/>
          <a:ext cx="752475" cy="31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059" name="公式" r:id="rId43" imgW="1014730" imgH="368300" progId="Equation.3">
                  <p:embed/>
                </p:oleObj>
              </mc:Choice>
              <mc:Fallback>
                <p:oleObj name="公式" r:id="rId43" imgW="1014730" imgH="368300" progId="Equation.3">
                  <p:embed/>
                  <p:pic>
                    <p:nvPicPr>
                      <p:cNvPr id="0" name="Object 1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92725" y="3465513"/>
                        <a:ext cx="752475" cy="3159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8990" name="Line 110"/>
          <p:cNvSpPr>
            <a:spLocks noChangeShapeType="1"/>
          </p:cNvSpPr>
          <p:nvPr/>
        </p:nvSpPr>
        <p:spPr bwMode="auto">
          <a:xfrm rot="20110370" flipV="1">
            <a:off x="5411788" y="3800475"/>
            <a:ext cx="288925" cy="73025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8991" name="Line 111"/>
          <p:cNvSpPr>
            <a:spLocks noChangeShapeType="1"/>
          </p:cNvSpPr>
          <p:nvPr/>
        </p:nvSpPr>
        <p:spPr bwMode="auto">
          <a:xfrm rot="20110370" flipV="1">
            <a:off x="4546600" y="4448175"/>
            <a:ext cx="288925" cy="73025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8992" name="Line 112"/>
          <p:cNvSpPr>
            <a:spLocks noChangeShapeType="1"/>
          </p:cNvSpPr>
          <p:nvPr/>
        </p:nvSpPr>
        <p:spPr bwMode="auto">
          <a:xfrm>
            <a:off x="4545013" y="2686050"/>
            <a:ext cx="0" cy="1368425"/>
          </a:xfrm>
          <a:prstGeom prst="line">
            <a:avLst/>
          </a:prstGeom>
          <a:noFill/>
          <a:ln w="19050">
            <a:solidFill>
              <a:srgbClr val="66FF33"/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8993" name="Line 113"/>
          <p:cNvSpPr>
            <a:spLocks noChangeShapeType="1"/>
          </p:cNvSpPr>
          <p:nvPr/>
        </p:nvSpPr>
        <p:spPr bwMode="auto">
          <a:xfrm>
            <a:off x="7216775" y="2728913"/>
            <a:ext cx="0" cy="1368425"/>
          </a:xfrm>
          <a:prstGeom prst="line">
            <a:avLst/>
          </a:prstGeom>
          <a:noFill/>
          <a:ln w="19050">
            <a:solidFill>
              <a:srgbClr val="66FF33"/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114" name="Text Box 83"/>
          <p:cNvSpPr txBox="1">
            <a:spLocks noChangeArrowheads="1"/>
          </p:cNvSpPr>
          <p:nvPr/>
        </p:nvSpPr>
        <p:spPr bwMode="auto">
          <a:xfrm>
            <a:off x="6072188" y="1285875"/>
            <a:ext cx="264318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rgbClr val="FF9900"/>
              </a:buClr>
              <a:buSzPct val="80000"/>
              <a:buFont typeface="Wingdings" panose="05000000000000000000" pitchFamily="2" charset="2"/>
              <a:buNone/>
            </a:pPr>
            <a:r>
              <a:rPr kumimoji="0" lang="zh-CN" altLang="en-US" sz="2000">
                <a:solidFill>
                  <a:schemeClr val="bg1"/>
                </a:solidFill>
              </a:rPr>
              <a:t>半波带数目为偶数</a:t>
            </a:r>
            <a:endParaRPr kumimoji="0" lang="en-US" altLang="zh-CN" sz="2000">
              <a:solidFill>
                <a:schemeClr val="bg1"/>
              </a:solidFill>
            </a:endParaRPr>
          </a:p>
        </p:txBody>
      </p:sp>
      <p:sp>
        <p:nvSpPr>
          <p:cNvPr id="115" name="Text Box 85"/>
          <p:cNvSpPr txBox="1">
            <a:spLocks noChangeArrowheads="1"/>
          </p:cNvSpPr>
          <p:nvPr/>
        </p:nvSpPr>
        <p:spPr bwMode="auto">
          <a:xfrm>
            <a:off x="6715125" y="5886450"/>
            <a:ext cx="24288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rgbClr val="FF9900"/>
              </a:buClr>
              <a:buSzPct val="80000"/>
              <a:buFont typeface="Wingdings" panose="05000000000000000000" pitchFamily="2" charset="2"/>
              <a:buNone/>
            </a:pPr>
            <a:r>
              <a:rPr kumimoji="0" lang="zh-CN" altLang="en-US" sz="2000">
                <a:solidFill>
                  <a:schemeClr val="bg1"/>
                </a:solidFill>
              </a:rPr>
              <a:t>半波带数目为奇数</a:t>
            </a:r>
            <a:endParaRPr kumimoji="0" lang="en-US" altLang="zh-CN" sz="2000">
              <a:solidFill>
                <a:schemeClr val="bg1"/>
              </a:solidFill>
            </a:endParaRPr>
          </a:p>
        </p:txBody>
      </p:sp>
      <p:sp>
        <p:nvSpPr>
          <p:cNvPr id="8264" name="灯片编号占位符 1"/>
          <p:cNvSpPr txBox="1"/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9DEDA6F2-834D-4680-AB9D-26026A93085A}" type="slidenum">
              <a:rPr lang="en-US" altLang="zh-CN" b="0">
                <a:solidFill>
                  <a:srgbClr val="FF00FF"/>
                </a:solidFill>
              </a:rPr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  <a:endParaRPr lang="en-US" altLang="zh-CN" b="0">
              <a:solidFill>
                <a:srgbClr val="FF00FF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78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78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78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78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78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789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78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78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3789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378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789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378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378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378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78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378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378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378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378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378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00"/>
                            </p:stCondLst>
                            <p:childTnLst>
                              <p:par>
                                <p:cTn id="10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378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000"/>
                            </p:stCondLst>
                            <p:childTnLst>
                              <p:par>
                                <p:cTn id="10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378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500"/>
                            </p:stCondLst>
                            <p:childTnLst>
                              <p:par>
                                <p:cTn id="10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378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378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500"/>
                            </p:stCondLst>
                            <p:childTnLst>
                              <p:par>
                                <p:cTn id="1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9" dur="500"/>
                                        <p:tgtEl>
                                          <p:spTgt spid="378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000"/>
                            </p:stCondLst>
                            <p:childTnLst>
                              <p:par>
                                <p:cTn id="1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3789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8" dur="500"/>
                                        <p:tgtEl>
                                          <p:spTgt spid="3789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500"/>
                            </p:stCondLst>
                            <p:childTnLst>
                              <p:par>
                                <p:cTn id="1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3788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000"/>
                            </p:stCondLst>
                            <p:childTnLst>
                              <p:par>
                                <p:cTn id="1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6" dur="500"/>
                                        <p:tgtEl>
                                          <p:spTgt spid="3788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3788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500"/>
                            </p:stCondLst>
                            <p:childTnLst>
                              <p:par>
                                <p:cTn id="1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0" dur="500"/>
                                        <p:tgtEl>
                                          <p:spTgt spid="378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1000"/>
                            </p:stCondLst>
                            <p:childTnLst>
                              <p:par>
                                <p:cTn id="1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7" dur="500"/>
                                        <p:tgtEl>
                                          <p:spTgt spid="3788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0" dur="500"/>
                                        <p:tgtEl>
                                          <p:spTgt spid="378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3" dur="500"/>
                                        <p:tgtEl>
                                          <p:spTgt spid="3788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8" dur="500"/>
                                        <p:tgtEl>
                                          <p:spTgt spid="3789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500"/>
                            </p:stCondLst>
                            <p:childTnLst>
                              <p:par>
                                <p:cTn id="17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2" dur="500"/>
                                        <p:tgtEl>
                                          <p:spTgt spid="378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1000"/>
                            </p:stCondLst>
                            <p:childTnLst>
                              <p:par>
                                <p:cTn id="17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3789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1" dur="500"/>
                                        <p:tgtEl>
                                          <p:spTgt spid="378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500"/>
                            </p:stCondLst>
                            <p:childTnLst>
                              <p:par>
                                <p:cTn id="18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5" dur="500"/>
                                        <p:tgtEl>
                                          <p:spTgt spid="378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1000"/>
                            </p:stCondLst>
                            <p:childTnLst>
                              <p:par>
                                <p:cTn id="18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0" fill="hold">
                      <p:stCondLst>
                        <p:cond delay="indefinite"/>
                      </p:stCondLst>
                      <p:childTnLst>
                        <p:par>
                          <p:cTn id="191" fill="hold">
                            <p:stCondLst>
                              <p:cond delay="0"/>
                            </p:stCondLst>
                            <p:childTnLst>
                              <p:par>
                                <p:cTn id="19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5" fill="hold">
                            <p:stCondLst>
                              <p:cond delay="500"/>
                            </p:stCondLst>
                            <p:childTnLst>
                              <p:par>
                                <p:cTn id="19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8" dur="500"/>
                                        <p:tgtEl>
                                          <p:spTgt spid="378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2" dur="500"/>
                                        <p:tgtEl>
                                          <p:spTgt spid="3789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5" dur="500"/>
                                        <p:tgtEl>
                                          <p:spTgt spid="378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8" dur="500"/>
                                        <p:tgtEl>
                                          <p:spTgt spid="378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1" dur="500"/>
                                        <p:tgtEl>
                                          <p:spTgt spid="378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1500"/>
                            </p:stCondLst>
                            <p:childTnLst>
                              <p:par>
                                <p:cTn id="2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5" dur="500"/>
                                        <p:tgtEl>
                                          <p:spTgt spid="378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8" dur="500"/>
                                        <p:tgtEl>
                                          <p:spTgt spid="378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1" dur="500"/>
                                        <p:tgtEl>
                                          <p:spTgt spid="378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2" fill="hold">
                      <p:stCondLst>
                        <p:cond delay="indefinite"/>
                      </p:stCondLst>
                      <p:childTnLst>
                        <p:par>
                          <p:cTn id="223" fill="hold">
                            <p:stCondLst>
                              <p:cond delay="0"/>
                            </p:stCondLst>
                            <p:childTnLst>
                              <p:par>
                                <p:cTn id="2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6" dur="500"/>
                                        <p:tgtEl>
                                          <p:spTgt spid="378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500"/>
                            </p:stCondLst>
                            <p:childTnLst>
                              <p:par>
                                <p:cTn id="2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0" dur="500"/>
                                        <p:tgtEl>
                                          <p:spTgt spid="378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1" fill="hold">
                            <p:stCondLst>
                              <p:cond delay="1000"/>
                            </p:stCondLst>
                            <p:childTnLst>
                              <p:par>
                                <p:cTn id="23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4" dur="500"/>
                                        <p:tgtEl>
                                          <p:spTgt spid="378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5" fill="hold">
                            <p:stCondLst>
                              <p:cond delay="1500"/>
                            </p:stCondLst>
                            <p:childTnLst>
                              <p:par>
                                <p:cTn id="2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8" dur="500"/>
                                        <p:tgtEl>
                                          <p:spTgt spid="378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9" fill="hold">
                            <p:stCondLst>
                              <p:cond delay="2000"/>
                            </p:stCondLst>
                            <p:childTnLst>
                              <p:par>
                                <p:cTn id="24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2" dur="500"/>
                                        <p:tgtEl>
                                          <p:spTgt spid="378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5" dur="500"/>
                                        <p:tgtEl>
                                          <p:spTgt spid="378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8" dur="500"/>
                                        <p:tgtEl>
                                          <p:spTgt spid="378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9" fill="hold">
                      <p:stCondLst>
                        <p:cond delay="indefinite"/>
                      </p:stCondLst>
                      <p:childTnLst>
                        <p:par>
                          <p:cTn id="250" fill="hold">
                            <p:stCondLst>
                              <p:cond delay="0"/>
                            </p:stCondLst>
                            <p:childTnLst>
                              <p:par>
                                <p:cTn id="251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3" dur="1000" fill="hold"/>
                                        <p:tgtEl>
                                          <p:spTgt spid="3789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1000" fill="hold"/>
                                        <p:tgtEl>
                                          <p:spTgt spid="3789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5" dur="1000"/>
                                        <p:tgtEl>
                                          <p:spTgt spid="378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1000"/>
                            </p:stCondLst>
                            <p:childTnLst>
                              <p:par>
                                <p:cTn id="2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9" dur="500"/>
                                        <p:tgtEl>
                                          <p:spTgt spid="378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0" fill="hold">
                      <p:stCondLst>
                        <p:cond delay="indefinite"/>
                      </p:stCondLst>
                      <p:childTnLst>
                        <p:par>
                          <p:cTn id="261" fill="hold">
                            <p:stCondLst>
                              <p:cond delay="0"/>
                            </p:stCondLst>
                            <p:childTnLst>
                              <p:par>
                                <p:cTn id="26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4" dur="500"/>
                                        <p:tgtEl>
                                          <p:spTgt spid="3789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5" fill="hold">
                            <p:stCondLst>
                              <p:cond delay="500"/>
                            </p:stCondLst>
                            <p:childTnLst>
                              <p:par>
                                <p:cTn id="2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8" dur="500"/>
                                        <p:tgtEl>
                                          <p:spTgt spid="378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1000"/>
                            </p:stCondLst>
                            <p:childTnLst>
                              <p:par>
                                <p:cTn id="2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2" dur="500"/>
                                        <p:tgtEl>
                                          <p:spTgt spid="3789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3" fill="hold">
                      <p:stCondLst>
                        <p:cond delay="indefinite"/>
                      </p:stCondLst>
                      <p:childTnLst>
                        <p:par>
                          <p:cTn id="274" fill="hold">
                            <p:stCondLst>
                              <p:cond delay="0"/>
                            </p:stCondLst>
                            <p:childTnLst>
                              <p:par>
                                <p:cTn id="2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7" dur="500"/>
                                        <p:tgtEl>
                                          <p:spTgt spid="37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8" fill="hold">
                      <p:stCondLst>
                        <p:cond delay="indefinite"/>
                      </p:stCondLst>
                      <p:childTnLst>
                        <p:par>
                          <p:cTn id="279" fill="hold">
                            <p:stCondLst>
                              <p:cond delay="0"/>
                            </p:stCondLst>
                            <p:childTnLst>
                              <p:par>
                                <p:cTn id="2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2" dur="500"/>
                                        <p:tgtEl>
                                          <p:spTgt spid="378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3" fill="hold">
                      <p:stCondLst>
                        <p:cond delay="indefinite"/>
                      </p:stCondLst>
                      <p:childTnLst>
                        <p:par>
                          <p:cTn id="284" fill="hold">
                            <p:stCondLst>
                              <p:cond delay="0"/>
                            </p:stCondLst>
                            <p:childTnLst>
                              <p:par>
                                <p:cTn id="28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7" dur="500"/>
                                        <p:tgtEl>
                                          <p:spTgt spid="378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8" fill="hold">
                            <p:stCondLst>
                              <p:cond delay="500"/>
                            </p:stCondLst>
                            <p:childTnLst>
                              <p:par>
                                <p:cTn id="2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1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882" grpId="0" autoUpdateAnimBg="0"/>
      <p:bldP spid="378884" grpId="0" autoUpdateAnimBg="0"/>
      <p:bldP spid="378901" grpId="0" autoUpdateAnimBg="0"/>
      <p:bldP spid="378904" grpId="0" autoUpdateAnimBg="0"/>
      <p:bldP spid="378905" grpId="0" autoUpdateAnimBg="0"/>
      <p:bldP spid="378917" grpId="0" animBg="1"/>
      <p:bldP spid="378918" grpId="0" animBg="1"/>
      <p:bldP spid="378919" grpId="0" autoUpdateAnimBg="0"/>
      <p:bldP spid="378921" grpId="0" autoUpdateAnimBg="0"/>
      <p:bldP spid="378923" grpId="0" autoUpdateAnimBg="0"/>
      <p:bldP spid="378927" grpId="0"/>
      <p:bldP spid="378928" grpId="0"/>
      <p:bldP spid="378938" grpId="0" build="allAtOnce"/>
      <p:bldP spid="378962" grpId="0"/>
      <p:bldP spid="378986" grpId="0"/>
      <p:bldP spid="378987" grpId="0"/>
      <p:bldP spid="114" grpId="0"/>
      <p:bldP spid="11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4" name="Rectangle 6"/>
          <p:cNvSpPr>
            <a:spLocks noChangeArrowheads="1"/>
          </p:cNvSpPr>
          <p:nvPr/>
        </p:nvSpPr>
        <p:spPr bwMode="auto">
          <a:xfrm>
            <a:off x="452438" y="941179"/>
            <a:ext cx="11906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Clr>
                <a:srgbClr val="FF9900"/>
              </a:buClr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rgbClr val="00FFFF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说明</a:t>
            </a:r>
            <a:endParaRPr lang="zh-CN" altLang="en-US" sz="2800" dirty="0">
              <a:solidFill>
                <a:srgbClr val="00FFFF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37949" name="Text Box 61"/>
          <p:cNvSpPr txBox="1">
            <a:spLocks noChangeArrowheads="1"/>
          </p:cNvSpPr>
          <p:nvPr/>
        </p:nvSpPr>
        <p:spPr bwMode="auto">
          <a:xfrm>
            <a:off x="538163" y="2996952"/>
            <a:ext cx="7319962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dirty="0">
                <a:solidFill>
                  <a:schemeClr val="bg1"/>
                </a:solidFill>
                <a:ea typeface="楷体_GB2312" pitchFamily="49" charset="-122"/>
              </a:rPr>
              <a:t>(2) </a:t>
            </a:r>
            <a:r>
              <a:rPr lang="zh-CN" altLang="en-US" dirty="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随着衍射角</a:t>
            </a:r>
            <a:r>
              <a:rPr lang="el-GR" altLang="zh-CN" b="0" i="1" dirty="0">
                <a:solidFill>
                  <a:srgbClr val="00FFFF"/>
                </a:solidFill>
                <a:ea typeface="楷体_GB2312" pitchFamily="49" charset="-122"/>
              </a:rPr>
              <a:t>φ</a:t>
            </a:r>
            <a:r>
              <a:rPr lang="zh-CN" altLang="en-US" dirty="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的增大，明条纹的强度减弱</a:t>
            </a:r>
            <a:endParaRPr lang="zh-CN" altLang="en-US" dirty="0">
              <a:solidFill>
                <a:schemeClr val="bg1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graphicFrame>
        <p:nvGraphicFramePr>
          <p:cNvPr id="37950" name="Object 2"/>
          <p:cNvGraphicFramePr>
            <a:graphicFrameLocks noChangeAspect="1"/>
          </p:cNvGraphicFramePr>
          <p:nvPr/>
        </p:nvGraphicFramePr>
        <p:xfrm>
          <a:off x="2008188" y="5473700"/>
          <a:ext cx="752475" cy="31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904" name="公式" r:id="rId1" imgW="1014730" imgH="368300" progId="Equation.3">
                  <p:embed/>
                </p:oleObj>
              </mc:Choice>
              <mc:Fallback>
                <p:oleObj name="公式" r:id="rId1" imgW="1014730" imgH="368300" progId="Equation.3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08188" y="5473700"/>
                        <a:ext cx="752475" cy="315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951" name="Text Box 63"/>
          <p:cNvSpPr txBox="1">
            <a:spLocks noChangeArrowheads="1"/>
          </p:cNvSpPr>
          <p:nvPr/>
        </p:nvSpPr>
        <p:spPr bwMode="auto">
          <a:xfrm rot="-1682042">
            <a:off x="1536700" y="5957888"/>
            <a:ext cx="366713" cy="623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200">
                <a:solidFill>
                  <a:srgbClr val="FFFF99"/>
                </a:solidFill>
              </a:rPr>
              <a:t>λ|2</a:t>
            </a:r>
            <a:endParaRPr lang="en-US" altLang="zh-CN" sz="1200">
              <a:solidFill>
                <a:srgbClr val="FFFF99"/>
              </a:solidFill>
            </a:endParaRPr>
          </a:p>
        </p:txBody>
      </p:sp>
      <p:sp>
        <p:nvSpPr>
          <p:cNvPr id="37952" name="Line 64"/>
          <p:cNvSpPr>
            <a:spLocks noChangeAspect="1" noChangeShapeType="1"/>
          </p:cNvSpPr>
          <p:nvPr/>
        </p:nvSpPr>
        <p:spPr bwMode="auto">
          <a:xfrm>
            <a:off x="1358900" y="4306888"/>
            <a:ext cx="909638" cy="0"/>
          </a:xfrm>
          <a:prstGeom prst="line">
            <a:avLst/>
          </a:prstGeom>
          <a:noFill/>
          <a:ln w="12700">
            <a:solidFill>
              <a:schemeClr val="bg1"/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37953" name="Object 3"/>
          <p:cNvGraphicFramePr>
            <a:graphicFrameLocks noChangeAspect="1"/>
          </p:cNvGraphicFramePr>
          <p:nvPr/>
        </p:nvGraphicFramePr>
        <p:xfrm>
          <a:off x="1935163" y="4090988"/>
          <a:ext cx="27305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905" name="公式" r:id="rId3" imgW="312420" imgH="267335" progId="Equation.3">
                  <p:embed/>
                </p:oleObj>
              </mc:Choice>
              <mc:Fallback>
                <p:oleObj name="公式" r:id="rId3" imgW="312420" imgH="267335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35163" y="4090988"/>
                        <a:ext cx="273050" cy="241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954" name="Line 66"/>
          <p:cNvSpPr>
            <a:spLocks noChangeShapeType="1"/>
          </p:cNvSpPr>
          <p:nvPr/>
        </p:nvSpPr>
        <p:spPr bwMode="auto">
          <a:xfrm rot="21067098" flipV="1">
            <a:off x="1295400" y="4406900"/>
            <a:ext cx="1008063" cy="288925"/>
          </a:xfrm>
          <a:prstGeom prst="line">
            <a:avLst/>
          </a:prstGeom>
          <a:noFill/>
          <a:ln w="19050">
            <a:solidFill>
              <a:srgbClr val="00FFFF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955" name="Line 67"/>
          <p:cNvSpPr>
            <a:spLocks noChangeShapeType="1"/>
          </p:cNvSpPr>
          <p:nvPr/>
        </p:nvSpPr>
        <p:spPr bwMode="auto">
          <a:xfrm rot="21067098" flipV="1">
            <a:off x="1293813" y="4833938"/>
            <a:ext cx="1008062" cy="288925"/>
          </a:xfrm>
          <a:prstGeom prst="line">
            <a:avLst/>
          </a:prstGeom>
          <a:noFill/>
          <a:ln w="19050">
            <a:solidFill>
              <a:srgbClr val="00FFFF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956" name="Line 68"/>
          <p:cNvSpPr>
            <a:spLocks noChangeShapeType="1"/>
          </p:cNvSpPr>
          <p:nvPr/>
        </p:nvSpPr>
        <p:spPr bwMode="auto">
          <a:xfrm rot="21067098" flipV="1">
            <a:off x="1298575" y="5294313"/>
            <a:ext cx="1008063" cy="288925"/>
          </a:xfrm>
          <a:prstGeom prst="line">
            <a:avLst/>
          </a:prstGeom>
          <a:noFill/>
          <a:ln w="19050">
            <a:solidFill>
              <a:srgbClr val="00FFFF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957" name="Line 69"/>
          <p:cNvSpPr>
            <a:spLocks noChangeShapeType="1"/>
          </p:cNvSpPr>
          <p:nvPr/>
        </p:nvSpPr>
        <p:spPr bwMode="auto">
          <a:xfrm rot="15667098" flipV="1">
            <a:off x="1118394" y="5925344"/>
            <a:ext cx="754062" cy="215900"/>
          </a:xfrm>
          <a:prstGeom prst="line">
            <a:avLst/>
          </a:prstGeom>
          <a:noFill/>
          <a:ln w="12700">
            <a:solidFill>
              <a:schemeClr val="bg1"/>
            </a:solidFill>
            <a:prstDash val="dash"/>
            <a:round/>
            <a:tailEnd type="non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37958" name="Line 70"/>
          <p:cNvSpPr>
            <a:spLocks noChangeShapeType="1"/>
          </p:cNvSpPr>
          <p:nvPr/>
        </p:nvSpPr>
        <p:spPr bwMode="auto">
          <a:xfrm rot="15667098" flipV="1">
            <a:off x="989013" y="5605462"/>
            <a:ext cx="1214438" cy="347663"/>
          </a:xfrm>
          <a:prstGeom prst="line">
            <a:avLst/>
          </a:prstGeom>
          <a:noFill/>
          <a:ln w="12700">
            <a:solidFill>
              <a:schemeClr val="bg1"/>
            </a:solidFill>
            <a:prstDash val="dash"/>
            <a:round/>
            <a:tailEnd type="non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37959" name="Line 71"/>
          <p:cNvSpPr>
            <a:spLocks noChangeShapeType="1"/>
          </p:cNvSpPr>
          <p:nvPr/>
        </p:nvSpPr>
        <p:spPr bwMode="auto">
          <a:xfrm rot="15667098" flipV="1">
            <a:off x="887413" y="5272088"/>
            <a:ext cx="1574800" cy="450850"/>
          </a:xfrm>
          <a:prstGeom prst="line">
            <a:avLst/>
          </a:prstGeom>
          <a:noFill/>
          <a:ln w="12700">
            <a:solidFill>
              <a:schemeClr val="bg1"/>
            </a:solidFill>
            <a:prstDash val="dash"/>
            <a:round/>
            <a:tailEnd type="non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37960" name="Line 72"/>
          <p:cNvSpPr>
            <a:spLocks noChangeShapeType="1"/>
          </p:cNvSpPr>
          <p:nvPr/>
        </p:nvSpPr>
        <p:spPr bwMode="auto">
          <a:xfrm rot="15667098" flipV="1">
            <a:off x="774700" y="4959351"/>
            <a:ext cx="1971675" cy="565150"/>
          </a:xfrm>
          <a:prstGeom prst="line">
            <a:avLst/>
          </a:prstGeom>
          <a:noFill/>
          <a:ln w="12700">
            <a:solidFill>
              <a:schemeClr val="bg1"/>
            </a:solidFill>
            <a:prstDash val="dash"/>
            <a:round/>
            <a:tailEnd type="non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37961" name="Text Box 73"/>
          <p:cNvSpPr txBox="1">
            <a:spLocks noChangeArrowheads="1"/>
          </p:cNvSpPr>
          <p:nvPr/>
        </p:nvSpPr>
        <p:spPr bwMode="auto">
          <a:xfrm rot="-1682042">
            <a:off x="1701800" y="5875338"/>
            <a:ext cx="3667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200">
                <a:solidFill>
                  <a:srgbClr val="FFFF99"/>
                </a:solidFill>
              </a:rPr>
              <a:t>λ|2</a:t>
            </a:r>
            <a:endParaRPr lang="en-US" altLang="zh-CN" sz="1200">
              <a:solidFill>
                <a:srgbClr val="FFFF99"/>
              </a:solidFill>
            </a:endParaRPr>
          </a:p>
        </p:txBody>
      </p:sp>
      <p:sp>
        <p:nvSpPr>
          <p:cNvPr id="37962" name="Text Box 74"/>
          <p:cNvSpPr txBox="1">
            <a:spLocks noChangeArrowheads="1"/>
          </p:cNvSpPr>
          <p:nvPr/>
        </p:nvSpPr>
        <p:spPr bwMode="auto">
          <a:xfrm rot="-1682042">
            <a:off x="1879600" y="5783263"/>
            <a:ext cx="366713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200">
                <a:solidFill>
                  <a:srgbClr val="FFFF99"/>
                </a:solidFill>
              </a:rPr>
              <a:t>λ|2</a:t>
            </a:r>
            <a:endParaRPr lang="en-US" altLang="zh-CN" sz="1200">
              <a:solidFill>
                <a:srgbClr val="FFFF99"/>
              </a:solidFill>
            </a:endParaRPr>
          </a:p>
        </p:txBody>
      </p:sp>
      <p:sp>
        <p:nvSpPr>
          <p:cNvPr id="37963" name="Line 75"/>
          <p:cNvSpPr>
            <a:spLocks noChangeShapeType="1"/>
          </p:cNvSpPr>
          <p:nvPr/>
        </p:nvSpPr>
        <p:spPr bwMode="auto">
          <a:xfrm rot="21067098" flipV="1">
            <a:off x="1409700" y="5691188"/>
            <a:ext cx="581025" cy="17145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 type="triangle" w="sm" len="lg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graphicFrame>
        <p:nvGraphicFramePr>
          <p:cNvPr id="37964" name="Object 4"/>
          <p:cNvGraphicFramePr>
            <a:graphicFrameLocks noChangeAspect="1"/>
          </p:cNvGraphicFramePr>
          <p:nvPr/>
        </p:nvGraphicFramePr>
        <p:xfrm>
          <a:off x="960438" y="3941763"/>
          <a:ext cx="280987" cy="306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906" name="公式" r:id="rId5" imgW="234315" imgH="267335" progId="Equation.3">
                  <p:embed/>
                </p:oleObj>
              </mc:Choice>
              <mc:Fallback>
                <p:oleObj name="公式" r:id="rId5" imgW="234315" imgH="267335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0438" y="3941763"/>
                        <a:ext cx="280987" cy="3063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965" name="Object 5"/>
          <p:cNvGraphicFramePr>
            <a:graphicFrameLocks noChangeAspect="1"/>
          </p:cNvGraphicFramePr>
          <p:nvPr/>
        </p:nvGraphicFramePr>
        <p:xfrm>
          <a:off x="960438" y="5668963"/>
          <a:ext cx="280987" cy="293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907" name="公式" r:id="rId7" imgW="234315" imgH="256540" progId="Equation.3">
                  <p:embed/>
                </p:oleObj>
              </mc:Choice>
              <mc:Fallback>
                <p:oleObj name="公式" r:id="rId7" imgW="234315" imgH="25654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0438" y="5668963"/>
                        <a:ext cx="280987" cy="2936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969" name="Line 81"/>
          <p:cNvSpPr>
            <a:spLocks noChangeShapeType="1"/>
          </p:cNvSpPr>
          <p:nvPr/>
        </p:nvSpPr>
        <p:spPr bwMode="auto">
          <a:xfrm>
            <a:off x="1323975" y="4344988"/>
            <a:ext cx="0" cy="1295400"/>
          </a:xfrm>
          <a:prstGeom prst="line">
            <a:avLst/>
          </a:prstGeom>
          <a:noFill/>
          <a:ln w="19050">
            <a:solidFill>
              <a:schemeClr val="folHlink"/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90000" tIns="46800" rIns="90000" bIns="46800" anchor="ctr"/>
          <a:lstStyle/>
          <a:p>
            <a:endParaRPr lang="zh-CN" altLang="en-US"/>
          </a:p>
        </p:txBody>
      </p:sp>
      <p:graphicFrame>
        <p:nvGraphicFramePr>
          <p:cNvPr id="37970" name="Object 6"/>
          <p:cNvGraphicFramePr>
            <a:graphicFrameLocks noChangeAspect="1"/>
          </p:cNvGraphicFramePr>
          <p:nvPr/>
        </p:nvGraphicFramePr>
        <p:xfrm>
          <a:off x="6022975" y="5813425"/>
          <a:ext cx="752475" cy="31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908" name="公式" r:id="rId9" imgW="1014730" imgH="368300" progId="Equation.3">
                  <p:embed/>
                </p:oleObj>
              </mc:Choice>
              <mc:Fallback>
                <p:oleObj name="公式" r:id="rId9" imgW="1014730" imgH="368300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22975" y="5813425"/>
                        <a:ext cx="752475" cy="315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971" name="Line 83"/>
          <p:cNvSpPr>
            <a:spLocks noChangeAspect="1" noChangeShapeType="1"/>
          </p:cNvSpPr>
          <p:nvPr/>
        </p:nvSpPr>
        <p:spPr bwMode="auto">
          <a:xfrm>
            <a:off x="5484813" y="4379913"/>
            <a:ext cx="909637" cy="0"/>
          </a:xfrm>
          <a:prstGeom prst="line">
            <a:avLst/>
          </a:prstGeom>
          <a:noFill/>
          <a:ln w="12700">
            <a:solidFill>
              <a:schemeClr val="bg1"/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7972" name="Line 84"/>
          <p:cNvSpPr>
            <a:spLocks noChangeShapeType="1"/>
          </p:cNvSpPr>
          <p:nvPr/>
        </p:nvSpPr>
        <p:spPr bwMode="auto">
          <a:xfrm rot="20160000" flipV="1">
            <a:off x="5338763" y="3906838"/>
            <a:ext cx="1008062" cy="288925"/>
          </a:xfrm>
          <a:prstGeom prst="line">
            <a:avLst/>
          </a:prstGeom>
          <a:noFill/>
          <a:ln w="19050">
            <a:solidFill>
              <a:srgbClr val="00FFFF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973" name="Line 85"/>
          <p:cNvSpPr>
            <a:spLocks noChangeShapeType="1"/>
          </p:cNvSpPr>
          <p:nvPr/>
        </p:nvSpPr>
        <p:spPr bwMode="auto">
          <a:xfrm rot="15667098" flipV="1">
            <a:off x="5399881" y="5814219"/>
            <a:ext cx="468313" cy="288925"/>
          </a:xfrm>
          <a:prstGeom prst="line">
            <a:avLst/>
          </a:prstGeom>
          <a:noFill/>
          <a:ln w="12700">
            <a:solidFill>
              <a:schemeClr val="bg1"/>
            </a:solidFill>
            <a:prstDash val="dash"/>
            <a:round/>
            <a:tailEnd type="non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37974" name="Line 86"/>
          <p:cNvSpPr>
            <a:spLocks noChangeShapeType="1"/>
          </p:cNvSpPr>
          <p:nvPr/>
        </p:nvSpPr>
        <p:spPr bwMode="auto">
          <a:xfrm rot="15667098" flipV="1">
            <a:off x="5276850" y="4591051"/>
            <a:ext cx="1412875" cy="850900"/>
          </a:xfrm>
          <a:prstGeom prst="line">
            <a:avLst/>
          </a:prstGeom>
          <a:noFill/>
          <a:ln w="12700">
            <a:solidFill>
              <a:schemeClr val="bg1"/>
            </a:solidFill>
            <a:prstDash val="dash"/>
            <a:round/>
            <a:tailEnd type="non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37975" name="Line 87"/>
          <p:cNvSpPr>
            <a:spLocks noChangeAspect="1" noChangeShapeType="1"/>
          </p:cNvSpPr>
          <p:nvPr/>
        </p:nvSpPr>
        <p:spPr bwMode="auto">
          <a:xfrm rot="20220000" flipV="1">
            <a:off x="5626100" y="5654675"/>
            <a:ext cx="857250" cy="252413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 type="triangle" w="sm" len="lg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graphicFrame>
        <p:nvGraphicFramePr>
          <p:cNvPr id="37976" name="Object 7"/>
          <p:cNvGraphicFramePr>
            <a:graphicFrameLocks noChangeAspect="1"/>
          </p:cNvGraphicFramePr>
          <p:nvPr/>
        </p:nvGraphicFramePr>
        <p:xfrm>
          <a:off x="5065713" y="4013200"/>
          <a:ext cx="280987" cy="306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909" name="公式" r:id="rId11" imgW="234315" imgH="267335" progId="Equation.3">
                  <p:embed/>
                </p:oleObj>
              </mc:Choice>
              <mc:Fallback>
                <p:oleObj name="公式" r:id="rId11" imgW="234315" imgH="267335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65713" y="4013200"/>
                        <a:ext cx="280987" cy="3063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977" name="Object 8"/>
          <p:cNvGraphicFramePr>
            <a:graphicFrameLocks noChangeAspect="1"/>
          </p:cNvGraphicFramePr>
          <p:nvPr/>
        </p:nvGraphicFramePr>
        <p:xfrm>
          <a:off x="5065713" y="5741988"/>
          <a:ext cx="280987" cy="293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910" name="公式" r:id="rId13" imgW="234315" imgH="256540" progId="Equation.3">
                  <p:embed/>
                </p:oleObj>
              </mc:Choice>
              <mc:Fallback>
                <p:oleObj name="公式" r:id="rId13" imgW="234315" imgH="25654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65713" y="5741988"/>
                        <a:ext cx="280987" cy="2936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981" name="Line 93"/>
          <p:cNvSpPr>
            <a:spLocks noChangeShapeType="1"/>
          </p:cNvSpPr>
          <p:nvPr/>
        </p:nvSpPr>
        <p:spPr bwMode="auto">
          <a:xfrm>
            <a:off x="5449888" y="4418013"/>
            <a:ext cx="0" cy="1295400"/>
          </a:xfrm>
          <a:prstGeom prst="line">
            <a:avLst/>
          </a:prstGeom>
          <a:noFill/>
          <a:ln w="19050">
            <a:solidFill>
              <a:schemeClr val="folHlink"/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90000" tIns="46800" rIns="90000" bIns="46800" anchor="ctr"/>
          <a:lstStyle/>
          <a:p>
            <a:endParaRPr lang="zh-CN" altLang="en-US"/>
          </a:p>
        </p:txBody>
      </p:sp>
      <p:sp>
        <p:nvSpPr>
          <p:cNvPr id="37982" name="Line 94"/>
          <p:cNvSpPr>
            <a:spLocks noChangeShapeType="1"/>
          </p:cNvSpPr>
          <p:nvPr/>
        </p:nvSpPr>
        <p:spPr bwMode="auto">
          <a:xfrm rot="20160000" flipV="1">
            <a:off x="5338763" y="4100513"/>
            <a:ext cx="1008062" cy="288925"/>
          </a:xfrm>
          <a:prstGeom prst="line">
            <a:avLst/>
          </a:prstGeom>
          <a:noFill/>
          <a:ln w="19050">
            <a:solidFill>
              <a:srgbClr val="00FFFF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983" name="Line 95"/>
          <p:cNvSpPr>
            <a:spLocks noChangeShapeType="1"/>
          </p:cNvSpPr>
          <p:nvPr/>
        </p:nvSpPr>
        <p:spPr bwMode="auto">
          <a:xfrm rot="20160000" flipV="1">
            <a:off x="5338763" y="4292600"/>
            <a:ext cx="1008062" cy="288925"/>
          </a:xfrm>
          <a:prstGeom prst="line">
            <a:avLst/>
          </a:prstGeom>
          <a:noFill/>
          <a:ln w="19050">
            <a:solidFill>
              <a:srgbClr val="00FFFF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984" name="Line 96"/>
          <p:cNvSpPr>
            <a:spLocks noChangeShapeType="1"/>
          </p:cNvSpPr>
          <p:nvPr/>
        </p:nvSpPr>
        <p:spPr bwMode="auto">
          <a:xfrm rot="20160000" flipV="1">
            <a:off x="5338763" y="4486275"/>
            <a:ext cx="1008062" cy="288925"/>
          </a:xfrm>
          <a:prstGeom prst="line">
            <a:avLst/>
          </a:prstGeom>
          <a:noFill/>
          <a:ln w="19050">
            <a:solidFill>
              <a:srgbClr val="00FFFF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985" name="Line 97"/>
          <p:cNvSpPr>
            <a:spLocks noChangeShapeType="1"/>
          </p:cNvSpPr>
          <p:nvPr/>
        </p:nvSpPr>
        <p:spPr bwMode="auto">
          <a:xfrm rot="20160000" flipV="1">
            <a:off x="5338763" y="4678363"/>
            <a:ext cx="1008062" cy="288925"/>
          </a:xfrm>
          <a:prstGeom prst="line">
            <a:avLst/>
          </a:prstGeom>
          <a:noFill/>
          <a:ln w="19050">
            <a:solidFill>
              <a:srgbClr val="00FFFF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986" name="Line 98"/>
          <p:cNvSpPr>
            <a:spLocks noChangeShapeType="1"/>
          </p:cNvSpPr>
          <p:nvPr/>
        </p:nvSpPr>
        <p:spPr bwMode="auto">
          <a:xfrm rot="20160000" flipV="1">
            <a:off x="5338763" y="4872038"/>
            <a:ext cx="1008062" cy="288925"/>
          </a:xfrm>
          <a:prstGeom prst="line">
            <a:avLst/>
          </a:prstGeom>
          <a:noFill/>
          <a:ln w="19050">
            <a:solidFill>
              <a:srgbClr val="00FFFF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987" name="Line 99"/>
          <p:cNvSpPr>
            <a:spLocks noChangeShapeType="1"/>
          </p:cNvSpPr>
          <p:nvPr/>
        </p:nvSpPr>
        <p:spPr bwMode="auto">
          <a:xfrm rot="20160000" flipV="1">
            <a:off x="5338763" y="5064125"/>
            <a:ext cx="1008062" cy="288925"/>
          </a:xfrm>
          <a:prstGeom prst="line">
            <a:avLst/>
          </a:prstGeom>
          <a:noFill/>
          <a:ln w="19050">
            <a:solidFill>
              <a:srgbClr val="00FFFF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988" name="Line 100"/>
          <p:cNvSpPr>
            <a:spLocks noChangeShapeType="1"/>
          </p:cNvSpPr>
          <p:nvPr/>
        </p:nvSpPr>
        <p:spPr bwMode="auto">
          <a:xfrm rot="20160000" flipV="1">
            <a:off x="5338763" y="5256213"/>
            <a:ext cx="1008062" cy="288925"/>
          </a:xfrm>
          <a:prstGeom prst="line">
            <a:avLst/>
          </a:prstGeom>
          <a:noFill/>
          <a:ln w="19050">
            <a:solidFill>
              <a:srgbClr val="00FFFF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989" name="Line 101"/>
          <p:cNvSpPr>
            <a:spLocks noChangeShapeType="1"/>
          </p:cNvSpPr>
          <p:nvPr/>
        </p:nvSpPr>
        <p:spPr bwMode="auto">
          <a:xfrm rot="21067098" flipV="1">
            <a:off x="1290638" y="3946525"/>
            <a:ext cx="1008062" cy="288925"/>
          </a:xfrm>
          <a:prstGeom prst="line">
            <a:avLst/>
          </a:prstGeom>
          <a:noFill/>
          <a:ln w="19050">
            <a:solidFill>
              <a:srgbClr val="00FFFF"/>
            </a:solidFill>
            <a:rou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37990" name="AutoShape 102"/>
          <p:cNvSpPr>
            <a:spLocks noChangeArrowheads="1"/>
          </p:cNvSpPr>
          <p:nvPr/>
        </p:nvSpPr>
        <p:spPr bwMode="auto">
          <a:xfrm>
            <a:off x="6937375" y="4471988"/>
            <a:ext cx="1547813" cy="1052512"/>
          </a:xfrm>
          <a:prstGeom prst="wedgeRectCallout">
            <a:avLst>
              <a:gd name="adj1" fmla="val -96463"/>
              <a:gd name="adj2" fmla="val 60407"/>
            </a:avLst>
          </a:prstGeom>
          <a:solidFill>
            <a:srgbClr val="00CC99">
              <a:alpha val="34901"/>
            </a:srgbClr>
          </a:solidFill>
          <a:ln w="9525">
            <a:solidFill>
              <a:srgbClr val="B2B2B2">
                <a:alpha val="50195"/>
              </a:srgbClr>
            </a:solidFill>
            <a:miter lim="800000"/>
          </a:ln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0" lang="zh-CN" altLang="en-US" sz="200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分成      的份数愈多</a:t>
            </a:r>
            <a:endParaRPr kumimoji="0" lang="zh-CN" altLang="en-US" sz="2000">
              <a:solidFill>
                <a:schemeClr val="bg1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37992" name="AutoShape 104"/>
          <p:cNvSpPr>
            <a:spLocks noChangeArrowheads="1"/>
          </p:cNvSpPr>
          <p:nvPr/>
        </p:nvSpPr>
        <p:spPr bwMode="auto">
          <a:xfrm>
            <a:off x="3336925" y="4445000"/>
            <a:ext cx="1728788" cy="1006475"/>
          </a:xfrm>
          <a:prstGeom prst="wedgeRectCallout">
            <a:avLst>
              <a:gd name="adj1" fmla="val 72500"/>
              <a:gd name="adj2" fmla="val 5046"/>
            </a:avLst>
          </a:prstGeom>
          <a:solidFill>
            <a:srgbClr val="00CC99">
              <a:alpha val="34901"/>
            </a:srgbClr>
          </a:solidFill>
          <a:ln w="9525">
            <a:solidFill>
              <a:srgbClr val="B2B2B2">
                <a:alpha val="58038"/>
              </a:srgbClr>
            </a:solidFill>
            <a:miter lim="800000"/>
          </a:ln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kumimoji="0" lang="zh-CN" altLang="en-US" sz="2000">
                <a:solidFill>
                  <a:schemeClr val="bg1"/>
                </a:solidFill>
                <a:ea typeface="楷体_GB2312" pitchFamily="49" charset="-122"/>
              </a:rPr>
              <a:t>每份半波带的能量就愈少</a:t>
            </a:r>
            <a:endParaRPr kumimoji="0" lang="zh-CN" altLang="en-US" sz="2000">
              <a:solidFill>
                <a:schemeClr val="bg1"/>
              </a:solidFill>
              <a:ea typeface="楷体_GB2312" pitchFamily="49" charset="-122"/>
            </a:endParaRPr>
          </a:p>
        </p:txBody>
      </p:sp>
      <p:sp>
        <p:nvSpPr>
          <p:cNvPr id="37994" name="Arc 106"/>
          <p:cNvSpPr/>
          <p:nvPr/>
        </p:nvSpPr>
        <p:spPr bwMode="auto">
          <a:xfrm rot="2259937">
            <a:off x="1074738" y="3886200"/>
            <a:ext cx="714375" cy="723900"/>
          </a:xfrm>
          <a:custGeom>
            <a:avLst/>
            <a:gdLst>
              <a:gd name="T0" fmla="*/ 2147483646 w 16890"/>
              <a:gd name="T1" fmla="*/ 0 h 17092"/>
              <a:gd name="T2" fmla="*/ 2147483646 w 16890"/>
              <a:gd name="T3" fmla="*/ 2147483646 h 17092"/>
              <a:gd name="T4" fmla="*/ 0 w 16890"/>
              <a:gd name="T5" fmla="*/ 2147483646 h 17092"/>
              <a:gd name="T6" fmla="*/ 0 60000 65536"/>
              <a:gd name="T7" fmla="*/ 0 60000 65536"/>
              <a:gd name="T8" fmla="*/ 0 60000 65536"/>
              <a:gd name="T9" fmla="*/ 0 w 16890"/>
              <a:gd name="T10" fmla="*/ 0 h 17092"/>
              <a:gd name="T11" fmla="*/ 16890 w 16890"/>
              <a:gd name="T12" fmla="*/ 17092 h 1709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6890" h="17092" fill="none" extrusionOk="0">
                <a:moveTo>
                  <a:pt x="13206" y="-1"/>
                </a:moveTo>
                <a:cubicBezTo>
                  <a:pt x="14574" y="1056"/>
                  <a:pt x="15811" y="2274"/>
                  <a:pt x="16889" y="3627"/>
                </a:cubicBezTo>
              </a:path>
              <a:path w="16890" h="17092" stroke="0" extrusionOk="0">
                <a:moveTo>
                  <a:pt x="13206" y="-1"/>
                </a:moveTo>
                <a:cubicBezTo>
                  <a:pt x="14574" y="1056"/>
                  <a:pt x="15811" y="2274"/>
                  <a:pt x="16889" y="3627"/>
                </a:cubicBezTo>
                <a:lnTo>
                  <a:pt x="0" y="17092"/>
                </a:lnTo>
                <a:lnTo>
                  <a:pt x="13206" y="-1"/>
                </a:lnTo>
                <a:close/>
              </a:path>
            </a:pathLst>
          </a:custGeom>
          <a:noFill/>
          <a:ln w="19050">
            <a:solidFill>
              <a:srgbClr val="FFFF00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7995" name="Arc 107"/>
          <p:cNvSpPr/>
          <p:nvPr/>
        </p:nvSpPr>
        <p:spPr bwMode="auto">
          <a:xfrm rot="1342094">
            <a:off x="4948238" y="4022725"/>
            <a:ext cx="804862" cy="631825"/>
          </a:xfrm>
          <a:custGeom>
            <a:avLst/>
            <a:gdLst>
              <a:gd name="T0" fmla="*/ 2147483646 w 19032"/>
              <a:gd name="T1" fmla="*/ 0 h 14928"/>
              <a:gd name="T2" fmla="*/ 2147483646 w 19032"/>
              <a:gd name="T3" fmla="*/ 2147483646 h 14928"/>
              <a:gd name="T4" fmla="*/ 0 w 19032"/>
              <a:gd name="T5" fmla="*/ 2147483646 h 14928"/>
              <a:gd name="T6" fmla="*/ 0 60000 65536"/>
              <a:gd name="T7" fmla="*/ 0 60000 65536"/>
              <a:gd name="T8" fmla="*/ 0 60000 65536"/>
              <a:gd name="T9" fmla="*/ 0 w 19032"/>
              <a:gd name="T10" fmla="*/ 0 h 14928"/>
              <a:gd name="T11" fmla="*/ 19032 w 19032"/>
              <a:gd name="T12" fmla="*/ 14928 h 14928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9032" h="14928" fill="none" extrusionOk="0">
                <a:moveTo>
                  <a:pt x="15611" y="-1"/>
                </a:moveTo>
                <a:cubicBezTo>
                  <a:pt x="16958" y="1409"/>
                  <a:pt x="18109" y="2994"/>
                  <a:pt x="19031" y="4713"/>
                </a:cubicBezTo>
              </a:path>
              <a:path w="19032" h="14928" stroke="0" extrusionOk="0">
                <a:moveTo>
                  <a:pt x="15611" y="-1"/>
                </a:moveTo>
                <a:cubicBezTo>
                  <a:pt x="16958" y="1409"/>
                  <a:pt x="18109" y="2994"/>
                  <a:pt x="19031" y="4713"/>
                </a:cubicBezTo>
                <a:lnTo>
                  <a:pt x="0" y="14928"/>
                </a:lnTo>
                <a:lnTo>
                  <a:pt x="15611" y="-1"/>
                </a:lnTo>
                <a:close/>
              </a:path>
            </a:pathLst>
          </a:custGeom>
          <a:noFill/>
          <a:ln w="19050">
            <a:solidFill>
              <a:srgbClr val="FFFF00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37996" name="Object 9"/>
          <p:cNvGraphicFramePr>
            <a:graphicFrameLocks noChangeAspect="1"/>
          </p:cNvGraphicFramePr>
          <p:nvPr/>
        </p:nvGraphicFramePr>
        <p:xfrm>
          <a:off x="5802313" y="4086225"/>
          <a:ext cx="27305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911" name="公式" r:id="rId15" imgW="312420" imgH="267335" progId="Equation.3">
                  <p:embed/>
                </p:oleObj>
              </mc:Choice>
              <mc:Fallback>
                <p:oleObj name="公式" r:id="rId15" imgW="312420" imgH="267335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02313" y="4086225"/>
                        <a:ext cx="273050" cy="241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997" name="Object 10"/>
          <p:cNvGraphicFramePr>
            <a:graphicFrameLocks noChangeAspect="1"/>
          </p:cNvGraphicFramePr>
          <p:nvPr/>
        </p:nvGraphicFramePr>
        <p:xfrm>
          <a:off x="7572375" y="4643438"/>
          <a:ext cx="355600" cy="265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912" name="公式" r:id="rId17" imgW="613410" imgH="434975" progId="Equation.3">
                  <p:embed/>
                </p:oleObj>
              </mc:Choice>
              <mc:Fallback>
                <p:oleObj name="公式" r:id="rId17" imgW="613410" imgH="434975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72375" y="4643438"/>
                        <a:ext cx="355600" cy="2651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" name="Object 25"/>
          <p:cNvGraphicFramePr/>
          <p:nvPr/>
        </p:nvGraphicFramePr>
        <p:xfrm>
          <a:off x="4298696" y="589126"/>
          <a:ext cx="1500188" cy="1000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2913" name="公式" r:id="rId19" imgW="1638935" imgH="1193165" progId="Equation.3">
                  <p:embed/>
                </p:oleObj>
              </mc:Choice>
              <mc:Fallback>
                <p:oleObj name="公式" r:id="rId19" imgW="1638935" imgH="1193165" progId="Equation.3">
                  <p:embed/>
                  <p:pic>
                    <p:nvPicPr>
                      <p:cNvPr id="0" name="Object 25"/>
                      <p:cNvPicPr>
                        <a:picLocks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98696" y="589126"/>
                        <a:ext cx="1500188" cy="1000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3" name="Text Box 115"/>
          <p:cNvSpPr txBox="1">
            <a:spLocks noChangeArrowheads="1"/>
          </p:cNvSpPr>
          <p:nvPr/>
        </p:nvSpPr>
        <p:spPr bwMode="auto">
          <a:xfrm>
            <a:off x="468313" y="260648"/>
            <a:ext cx="47466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rgbClr val="FF9900"/>
              </a:buClr>
              <a:buSzPct val="80000"/>
              <a:buFont typeface="Wingdings" panose="05000000000000000000" pitchFamily="2" charset="2"/>
              <a:buChar char="u"/>
            </a:pPr>
            <a:r>
              <a:rPr kumimoji="0" lang="zh-CN" altLang="en-US" dirty="0">
                <a:solidFill>
                  <a:schemeClr val="bg1"/>
                </a:solidFill>
              </a:rPr>
              <a:t> 狭缝波面上的半波带的数目：</a:t>
            </a:r>
            <a:endParaRPr kumimoji="0" lang="zh-CN" altLang="en-US" dirty="0">
              <a:solidFill>
                <a:schemeClr val="bg1"/>
              </a:solidFill>
            </a:endParaRPr>
          </a:p>
        </p:txBody>
      </p:sp>
      <p:sp>
        <p:nvSpPr>
          <p:cNvPr id="55" name="Text Box 61"/>
          <p:cNvSpPr txBox="1">
            <a:spLocks noChangeArrowheads="1"/>
          </p:cNvSpPr>
          <p:nvPr/>
        </p:nvSpPr>
        <p:spPr bwMode="auto">
          <a:xfrm>
            <a:off x="538163" y="1589251"/>
            <a:ext cx="5185965" cy="975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600"/>
              </a:lnSpc>
            </a:pPr>
            <a:r>
              <a:rPr lang="en-US" altLang="zh-CN" dirty="0">
                <a:solidFill>
                  <a:schemeClr val="bg1"/>
                </a:solidFill>
                <a:ea typeface="楷体_GB2312" pitchFamily="49" charset="-122"/>
              </a:rPr>
              <a:t>(1) </a:t>
            </a:r>
            <a:r>
              <a:rPr lang="zh-CN" altLang="en-US" dirty="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得到的暗纹和中央明纹位置精确，</a:t>
            </a:r>
            <a:endParaRPr lang="en-US" altLang="zh-CN" dirty="0">
              <a:solidFill>
                <a:schemeClr val="bg1"/>
              </a:solidFill>
              <a:latin typeface="楷体_GB2312" pitchFamily="49" charset="-122"/>
              <a:ea typeface="楷体_GB2312" pitchFamily="49" charset="-122"/>
            </a:endParaRPr>
          </a:p>
          <a:p>
            <a:pPr eaLnBrk="1" hangingPunct="1">
              <a:lnSpc>
                <a:spcPts val="3600"/>
              </a:lnSpc>
            </a:pPr>
            <a:r>
              <a:rPr lang="zh-CN" altLang="en-US" dirty="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     其它明纹位置只是近似</a:t>
            </a:r>
            <a:endParaRPr lang="zh-CN" altLang="en-US" dirty="0">
              <a:solidFill>
                <a:schemeClr val="bg1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9263" name="灯片编号占位符 1"/>
          <p:cNvSpPr txBox="1"/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46A1DF8F-03F2-4FEA-820A-0E75ED703EF7}" type="slidenum">
              <a:rPr lang="en-US" altLang="zh-CN" b="0">
                <a:solidFill>
                  <a:srgbClr val="FF00FF"/>
                </a:solidFill>
              </a:rPr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  <a:endParaRPr lang="en-US" altLang="zh-CN" b="0">
              <a:solidFill>
                <a:srgbClr val="FF00FF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2794" y="330339"/>
            <a:ext cx="2909642" cy="26918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7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7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7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37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37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79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79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79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37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500"/>
                            </p:stCondLst>
                            <p:childTnLst>
                              <p:par>
                                <p:cTn id="5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37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37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37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37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379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379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379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37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37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37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00"/>
                            </p:stCondLst>
                            <p:childTnLst>
                              <p:par>
                                <p:cTn id="9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79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379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37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2000"/>
                            </p:stCondLst>
                            <p:childTnLst>
                              <p:par>
                                <p:cTn id="9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379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379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00"/>
                                        <p:tgtEl>
                                          <p:spTgt spid="379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8" dur="500"/>
                                        <p:tgtEl>
                                          <p:spTgt spid="37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2500"/>
                            </p:stCondLst>
                            <p:childTnLst>
                              <p:par>
                                <p:cTn id="1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37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37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37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37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37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37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0" dur="500"/>
                                        <p:tgtEl>
                                          <p:spTgt spid="37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3" dur="500"/>
                                        <p:tgtEl>
                                          <p:spTgt spid="37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3000"/>
                            </p:stCondLst>
                            <p:childTnLst>
                              <p:par>
                                <p:cTn id="13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7" dur="500"/>
                                        <p:tgtEl>
                                          <p:spTgt spid="37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0" dur="500"/>
                                        <p:tgtEl>
                                          <p:spTgt spid="379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3" dur="500"/>
                                        <p:tgtEl>
                                          <p:spTgt spid="37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8" dur="500"/>
                                        <p:tgtEl>
                                          <p:spTgt spid="37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500"/>
                            </p:stCondLst>
                            <p:childTnLst>
                              <p:par>
                                <p:cTn id="15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2" dur="500"/>
                                        <p:tgtEl>
                                          <p:spTgt spid="379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1000"/>
                            </p:stCondLst>
                            <p:childTnLst>
                              <p:par>
                                <p:cTn id="154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379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000" fill="hold"/>
                                        <p:tgtEl>
                                          <p:spTgt spid="379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379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1" dur="500"/>
                                        <p:tgtEl>
                                          <p:spTgt spid="37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2000"/>
                            </p:stCondLst>
                            <p:childTnLst>
                              <p:par>
                                <p:cTn id="16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5" dur="500"/>
                                        <p:tgtEl>
                                          <p:spTgt spid="37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8" dur="500"/>
                                        <p:tgtEl>
                                          <p:spTgt spid="379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3" dur="500"/>
                                        <p:tgtEl>
                                          <p:spTgt spid="37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4" grpId="0"/>
      <p:bldP spid="37949" grpId="0"/>
      <p:bldP spid="37951" grpId="0"/>
      <p:bldP spid="37961" grpId="0"/>
      <p:bldP spid="37962" grpId="0"/>
      <p:bldP spid="37990" grpId="0" animBg="1"/>
      <p:bldP spid="37992" grpId="0" animBg="1"/>
      <p:bldP spid="53" grpId="0"/>
      <p:bldP spid="5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907" name="Text Box 3"/>
          <p:cNvSpPr txBox="1">
            <a:spLocks noChangeArrowheads="1"/>
          </p:cNvSpPr>
          <p:nvPr/>
        </p:nvSpPr>
        <p:spPr bwMode="auto">
          <a:xfrm>
            <a:off x="571500" y="357188"/>
            <a:ext cx="7920038" cy="51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 marL="446405" indent="-446405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en-US" altLang="zh-CN">
                <a:solidFill>
                  <a:schemeClr val="bg1"/>
                </a:solidFill>
                <a:ea typeface="楷体_GB2312" pitchFamily="49" charset="-122"/>
              </a:rPr>
              <a:t>(3) </a:t>
            </a:r>
            <a:r>
              <a:rPr lang="zh-CN" altLang="en-US">
                <a:solidFill>
                  <a:srgbClr val="66FFFF"/>
                </a:solidFill>
                <a:ea typeface="楷体_GB2312" pitchFamily="49" charset="-122"/>
              </a:rPr>
              <a:t>单缝衍射</a:t>
            </a:r>
            <a:r>
              <a:rPr lang="zh-CN" altLang="en-US">
                <a:solidFill>
                  <a:schemeClr val="bg1"/>
                </a:solidFill>
                <a:ea typeface="楷体_GB2312" pitchFamily="49" charset="-122"/>
              </a:rPr>
              <a:t>和双缝干涉条纹比较</a:t>
            </a:r>
            <a:endParaRPr lang="zh-CN" altLang="en-US">
              <a:solidFill>
                <a:srgbClr val="66FFFF"/>
              </a:solidFill>
              <a:ea typeface="楷体_GB2312" pitchFamily="49" charset="-122"/>
            </a:endParaRPr>
          </a:p>
        </p:txBody>
      </p:sp>
      <p:pic>
        <p:nvPicPr>
          <p:cNvPr id="379908" name="Picture 4" descr="tu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7750" y="1143000"/>
            <a:ext cx="2225675" cy="320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9909" name="Rectangle 5"/>
          <p:cNvSpPr>
            <a:spLocks noChangeArrowheads="1"/>
          </p:cNvSpPr>
          <p:nvPr/>
        </p:nvSpPr>
        <p:spPr bwMode="auto">
          <a:xfrm>
            <a:off x="1643063" y="4500563"/>
            <a:ext cx="17145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单缝衍射条纹</a:t>
            </a:r>
            <a:endParaRPr lang="zh-CN" altLang="en-US" sz="2000">
              <a:solidFill>
                <a:schemeClr val="bg1"/>
              </a:solidFill>
              <a:ea typeface="楷体_GB2312" pitchFamily="49" charset="-122"/>
            </a:endParaRPr>
          </a:p>
        </p:txBody>
      </p:sp>
      <p:sp>
        <p:nvSpPr>
          <p:cNvPr id="379910" name="Rectangle 6"/>
          <p:cNvSpPr>
            <a:spLocks noChangeArrowheads="1"/>
          </p:cNvSpPr>
          <p:nvPr/>
        </p:nvSpPr>
        <p:spPr bwMode="auto">
          <a:xfrm>
            <a:off x="5143500" y="4460875"/>
            <a:ext cx="1857375" cy="401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双缝干涉条纹</a:t>
            </a:r>
            <a:endParaRPr lang="zh-CN" altLang="en-US" sz="2000">
              <a:solidFill>
                <a:schemeClr val="bg1"/>
              </a:solidFill>
              <a:ea typeface="楷体_GB2312" pitchFamily="49" charset="-122"/>
            </a:endParaRPr>
          </a:p>
        </p:txBody>
      </p:sp>
      <p:pic>
        <p:nvPicPr>
          <p:cNvPr id="379913" name="Picture 9" descr="其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50" y="1143000"/>
            <a:ext cx="2133600" cy="324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 Box 3"/>
          <p:cNvSpPr txBox="1">
            <a:spLocks noChangeArrowheads="1"/>
          </p:cNvSpPr>
          <p:nvPr/>
        </p:nvSpPr>
        <p:spPr bwMode="auto">
          <a:xfrm>
            <a:off x="1428750" y="5002213"/>
            <a:ext cx="6572250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从本质上讲干涉和衍射都是波的相干叠加。</a:t>
            </a:r>
            <a:endParaRPr kumimoji="0" lang="zh-CN" altLang="en-US">
              <a:solidFill>
                <a:schemeClr val="bg1"/>
              </a:solidFill>
              <a:latin typeface="宋体" panose="02010600030101010101" pitchFamily="2" charset="-122"/>
            </a:endParaRPr>
          </a:p>
          <a:p>
            <a:pPr eaLnBrk="1" hangingPunct="1"/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只是干涉指的是</a:t>
            </a:r>
            <a:r>
              <a:rPr kumimoji="0" lang="zh-CN" altLang="en-US">
                <a:solidFill>
                  <a:srgbClr val="00FFFF"/>
                </a:solidFill>
                <a:latin typeface="宋体" panose="02010600030101010101" pitchFamily="2" charset="-122"/>
              </a:rPr>
              <a:t>有限多的子波</a:t>
            </a:r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的相干叠加，</a:t>
            </a:r>
            <a:endParaRPr kumimoji="0" lang="zh-CN" altLang="en-US">
              <a:solidFill>
                <a:schemeClr val="bg1"/>
              </a:solidFill>
              <a:latin typeface="宋体" panose="02010600030101010101" pitchFamily="2" charset="-122"/>
            </a:endParaRPr>
          </a:p>
          <a:p>
            <a:pPr eaLnBrk="1" hangingPunct="1"/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    衍射指的是</a:t>
            </a:r>
            <a:r>
              <a:rPr kumimoji="0" lang="zh-CN" altLang="en-US">
                <a:solidFill>
                  <a:srgbClr val="00FFFF"/>
                </a:solidFill>
                <a:latin typeface="宋体" panose="02010600030101010101" pitchFamily="2" charset="-122"/>
              </a:rPr>
              <a:t>无限多的子波</a:t>
            </a:r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的相干叠加，</a:t>
            </a:r>
            <a:endParaRPr kumimoji="0" lang="zh-CN" altLang="en-US">
              <a:solidFill>
                <a:schemeClr val="bg1"/>
              </a:solidFill>
              <a:latin typeface="宋体" panose="02010600030101010101" pitchFamily="2" charset="-122"/>
            </a:endParaRPr>
          </a:p>
          <a:p>
            <a:pPr eaLnBrk="1" hangingPunct="1"/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    而二者又常常同时出现在同一现象中。</a:t>
            </a:r>
            <a:endParaRPr kumimoji="0" lang="zh-CN" altLang="en-US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10248" name="灯片编号占位符 1"/>
          <p:cNvSpPr txBox="1"/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590CE792-D132-4D0E-8B9F-3172B5288AAF}" type="slidenum">
              <a:rPr lang="en-US" altLang="zh-CN" b="0">
                <a:solidFill>
                  <a:srgbClr val="FF00FF"/>
                </a:solidFill>
              </a:rPr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  <a:endParaRPr lang="en-US" altLang="zh-CN" b="0">
              <a:solidFill>
                <a:srgbClr val="FF00FF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79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2" dur="500"/>
                                        <p:tgtEl>
                                          <p:spTgt spid="379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79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1" dur="500"/>
                                        <p:tgtEl>
                                          <p:spTgt spid="379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79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YP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9907" grpId="0" autoUpdateAnimBg="0"/>
      <p:bldP spid="379909" grpId="0"/>
      <p:bldP spid="379910" grpId="0"/>
      <p:bldP spid="10" grpId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1"/>
          <p:cNvSpPr txBox="1">
            <a:spLocks noChangeArrowheads="1"/>
          </p:cNvSpPr>
          <p:nvPr/>
        </p:nvSpPr>
        <p:spPr bwMode="auto">
          <a:xfrm>
            <a:off x="523875" y="260350"/>
            <a:ext cx="504825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dirty="0">
                <a:solidFill>
                  <a:srgbClr val="FFFF00"/>
                </a:solidFill>
                <a:latin typeface="宋体" panose="02010600030101010101" pitchFamily="2" charset="-122"/>
              </a:rPr>
              <a:t>回顾：等厚干涉</a:t>
            </a:r>
            <a:r>
              <a:rPr lang="en-US" altLang="zh-CN" dirty="0">
                <a:solidFill>
                  <a:srgbClr val="FFFF00"/>
                </a:solidFill>
                <a:latin typeface="宋体" panose="02010600030101010101" pitchFamily="2" charset="-122"/>
              </a:rPr>
              <a:t>--</a:t>
            </a:r>
            <a:r>
              <a:rPr lang="zh-CN" altLang="en-US" dirty="0">
                <a:solidFill>
                  <a:srgbClr val="FFFF00"/>
                </a:solidFill>
                <a:latin typeface="宋体" panose="02010600030101010101" pitchFamily="2" charset="-122"/>
              </a:rPr>
              <a:t>牛顿环</a:t>
            </a:r>
            <a:r>
              <a:rPr lang="en-US" altLang="zh-CN" dirty="0">
                <a:solidFill>
                  <a:schemeClr val="bg1"/>
                </a:solidFill>
                <a:latin typeface="宋体" panose="02010600030101010101" pitchFamily="2" charset="-122"/>
              </a:rPr>
              <a:t>(</a:t>
            </a:r>
            <a:r>
              <a:rPr lang="zh-CN" altLang="en-US" dirty="0">
                <a:solidFill>
                  <a:schemeClr val="bg1"/>
                </a:solidFill>
                <a:latin typeface="宋体" panose="02010600030101010101" pitchFamily="2" charset="-122"/>
              </a:rPr>
              <a:t>空气薄层</a:t>
            </a:r>
            <a:r>
              <a:rPr lang="en-US" altLang="zh-CN" dirty="0">
                <a:solidFill>
                  <a:schemeClr val="bg1"/>
                </a:solidFill>
                <a:latin typeface="宋体" panose="02010600030101010101" pitchFamily="2" charset="-122"/>
              </a:rPr>
              <a:t>)</a:t>
            </a:r>
            <a:r>
              <a:rPr lang="zh-CN" altLang="en-US" dirty="0">
                <a:solidFill>
                  <a:schemeClr val="bg1"/>
                </a:solidFill>
                <a:latin typeface="宋体" panose="02010600030101010101" pitchFamily="2" charset="-122"/>
              </a:rPr>
              <a:t> </a:t>
            </a:r>
            <a:endParaRPr lang="zh-CN" altLang="en-US" b="0" dirty="0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graphicFrame>
        <p:nvGraphicFramePr>
          <p:cNvPr id="81939" name="Object 19"/>
          <p:cNvGraphicFramePr/>
          <p:nvPr/>
        </p:nvGraphicFramePr>
        <p:xfrm>
          <a:off x="1990725" y="885825"/>
          <a:ext cx="1428750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1716" name="公式" r:id="rId1" imgW="1817370" imgH="925830" progId="Equation.3">
                  <p:embed/>
                </p:oleObj>
              </mc:Choice>
              <mc:Fallback>
                <p:oleObj name="公式" r:id="rId1" imgW="1817370" imgH="925830" progId="Equation.3">
                  <p:embed/>
                  <p:pic>
                    <p:nvPicPr>
                      <p:cNvPr id="0" name="Object 19"/>
                      <p:cNvPicPr>
                        <a:picLocks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0725" y="885825"/>
                        <a:ext cx="1428750" cy="742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1942" name="Object 22"/>
          <p:cNvGraphicFramePr/>
          <p:nvPr/>
        </p:nvGraphicFramePr>
        <p:xfrm>
          <a:off x="3827463" y="814388"/>
          <a:ext cx="960437" cy="788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1717" name="公式" r:id="rId3" imgW="1204595" imgH="981075" progId="Equation.3">
                  <p:embed/>
                </p:oleObj>
              </mc:Choice>
              <mc:Fallback>
                <p:oleObj name="公式" r:id="rId3" imgW="1204595" imgH="981075" progId="Equation.3">
                  <p:embed/>
                  <p:pic>
                    <p:nvPicPr>
                      <p:cNvPr id="0" name="Object 22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27463" y="814388"/>
                        <a:ext cx="960437" cy="7889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ext Box 23"/>
          <p:cNvSpPr txBox="1">
            <a:spLocks noChangeArrowheads="1"/>
          </p:cNvSpPr>
          <p:nvPr/>
        </p:nvSpPr>
        <p:spPr bwMode="auto">
          <a:xfrm>
            <a:off x="539750" y="1772816"/>
            <a:ext cx="4392613" cy="90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200"/>
              </a:lnSpc>
            </a:pPr>
            <a:r>
              <a:rPr lang="zh-CN" altLang="en-US" dirty="0">
                <a:solidFill>
                  <a:srgbClr val="FFFF00"/>
                </a:solidFill>
                <a:latin typeface="宋体" panose="02010600030101010101" pitchFamily="2" charset="-122"/>
              </a:rPr>
              <a:t>条纹特征：</a:t>
            </a:r>
            <a:r>
              <a:rPr lang="zh-CN" altLang="en-US" dirty="0">
                <a:solidFill>
                  <a:schemeClr val="bg1"/>
                </a:solidFill>
                <a:latin typeface="宋体" panose="02010600030101010101" pitchFamily="2" charset="-122"/>
              </a:rPr>
              <a:t>内疏外密，内低外</a:t>
            </a:r>
            <a:endParaRPr lang="zh-CN" altLang="en-US" dirty="0">
              <a:solidFill>
                <a:schemeClr val="bg1"/>
              </a:solidFill>
              <a:latin typeface="宋体" panose="02010600030101010101" pitchFamily="2" charset="-122"/>
            </a:endParaRPr>
          </a:p>
          <a:p>
            <a:pPr eaLnBrk="1" hangingPunct="1">
              <a:lnSpc>
                <a:spcPts val="3200"/>
              </a:lnSpc>
            </a:pPr>
            <a:r>
              <a:rPr lang="zh-CN" altLang="en-US" dirty="0">
                <a:solidFill>
                  <a:schemeClr val="bg1"/>
                </a:solidFill>
                <a:latin typeface="宋体" panose="02010600030101010101" pitchFamily="2" charset="-122"/>
              </a:rPr>
              <a:t>高（级次）同心圆环 </a:t>
            </a:r>
            <a:endParaRPr lang="zh-CN" altLang="en-US" dirty="0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3089" name="矩形 31"/>
          <p:cNvSpPr>
            <a:spLocks noChangeArrowheads="1"/>
          </p:cNvSpPr>
          <p:nvPr/>
        </p:nvSpPr>
        <p:spPr bwMode="auto">
          <a:xfrm>
            <a:off x="539750" y="1000125"/>
            <a:ext cx="17399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光程差：</a:t>
            </a:r>
            <a:endParaRPr lang="zh-CN" altLang="en-US"/>
          </a:p>
        </p:txBody>
      </p:sp>
      <p:sp>
        <p:nvSpPr>
          <p:cNvPr id="7175" name="灯片编号占位符 1"/>
          <p:cNvSpPr txBox="1"/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D9DF92D5-E718-4B20-9DEE-9A93F61D70D7}" type="slidenum">
              <a:rPr lang="en-US" altLang="zh-CN" b="0">
                <a:solidFill>
                  <a:srgbClr val="FF00FF"/>
                </a:solidFill>
              </a:rPr>
            </a:fld>
            <a:r>
              <a:rPr lang="en-US" altLang="zh-CN" b="0">
                <a:solidFill>
                  <a:srgbClr val="FF00FF"/>
                </a:solidFill>
              </a:rPr>
              <a:t>/20</a:t>
            </a:r>
            <a:endParaRPr lang="en-US" altLang="zh-CN" b="0">
              <a:solidFill>
                <a:srgbClr val="FF00FF"/>
              </a:solidFill>
            </a:endParaRPr>
          </a:p>
        </p:txBody>
      </p:sp>
      <p:pic>
        <p:nvPicPr>
          <p:cNvPr id="54292" name="Picture 2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0357" y="-27384"/>
            <a:ext cx="2968108" cy="32545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1" name="Object 3"/>
          <p:cNvGraphicFramePr>
            <a:graphicFrameLocks noGrp="1"/>
          </p:cNvGraphicFramePr>
          <p:nvPr/>
        </p:nvGraphicFramePr>
        <p:xfrm>
          <a:off x="1341438" y="2852738"/>
          <a:ext cx="4948237" cy="788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1718" name="公式" r:id="rId6" imgW="6389370" imgH="981075" progId="Equation.3">
                  <p:embed/>
                </p:oleObj>
              </mc:Choice>
              <mc:Fallback>
                <p:oleObj name="公式" r:id="rId6" imgW="6389370" imgH="981075" progId="Equation.3">
                  <p:embed/>
                  <p:pic>
                    <p:nvPicPr>
                      <p:cNvPr id="0" name="Object 3"/>
                      <p:cNvPicPr>
                        <a:picLocks noGrp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41438" y="2852738"/>
                        <a:ext cx="4948237" cy="7889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9050">
                            <a:solidFill>
                              <a:srgbClr val="66FFFF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 Box 23"/>
          <p:cNvSpPr txBox="1">
            <a:spLocks noChangeArrowheads="1"/>
          </p:cNvSpPr>
          <p:nvPr/>
        </p:nvSpPr>
        <p:spPr bwMode="auto">
          <a:xfrm>
            <a:off x="568325" y="3206750"/>
            <a:ext cx="4318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半径 </a:t>
            </a:r>
            <a:endParaRPr lang="zh-CN" altLang="en-US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graphicFrame>
        <p:nvGraphicFramePr>
          <p:cNvPr id="13" name="Object 4"/>
          <p:cNvGraphicFramePr>
            <a:graphicFrameLocks noGrp="1"/>
          </p:cNvGraphicFramePr>
          <p:nvPr/>
        </p:nvGraphicFramePr>
        <p:xfrm>
          <a:off x="1330325" y="3863975"/>
          <a:ext cx="5027613" cy="40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1719" name="公式" r:id="rId8" imgW="6501130" imgH="479425" progId="Equation.3">
                  <p:embed/>
                </p:oleObj>
              </mc:Choice>
              <mc:Fallback>
                <p:oleObj name="公式" r:id="rId8" imgW="6501130" imgH="479425" progId="Equation.3">
                  <p:embed/>
                  <p:pic>
                    <p:nvPicPr>
                      <p:cNvPr id="0" name="Object 4"/>
                      <p:cNvPicPr>
                        <a:picLocks noGrp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30325" y="3863975"/>
                        <a:ext cx="5027613" cy="400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905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AutoShape 28"/>
          <p:cNvSpPr/>
          <p:nvPr/>
        </p:nvSpPr>
        <p:spPr bwMode="auto">
          <a:xfrm>
            <a:off x="1143000" y="3181350"/>
            <a:ext cx="119063" cy="974725"/>
          </a:xfrm>
          <a:prstGeom prst="leftBrace">
            <a:avLst>
              <a:gd name="adj1" fmla="val 68222"/>
              <a:gd name="adj2" fmla="val 50000"/>
            </a:avLst>
          </a:prstGeom>
          <a:noFill/>
          <a:ln w="19050">
            <a:solidFill>
              <a:srgbClr val="66FFFF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pic>
        <p:nvPicPr>
          <p:cNvPr id="29" name="Picture 27" descr="t3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9563" y="3283942"/>
            <a:ext cx="1846262" cy="1873250"/>
          </a:xfrm>
          <a:prstGeom prst="rect">
            <a:avLst/>
          </a:prstGeom>
          <a:noFill/>
          <a:ln w="9525">
            <a:solidFill>
              <a:srgbClr val="FFCC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 Box 51"/>
          <p:cNvSpPr txBox="1">
            <a:spLocks noChangeArrowheads="1"/>
          </p:cNvSpPr>
          <p:nvPr/>
        </p:nvSpPr>
        <p:spPr bwMode="auto">
          <a:xfrm>
            <a:off x="647700" y="4529138"/>
            <a:ext cx="270033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rgbClr val="FFFF00"/>
                </a:solidFill>
                <a:latin typeface="华文中宋" panose="02010600040101010101" pitchFamily="2" charset="-122"/>
              </a:rPr>
              <a:t>二</a:t>
            </a:r>
            <a:r>
              <a:rPr lang="en-US" altLang="zh-CN">
                <a:solidFill>
                  <a:srgbClr val="FFFF00"/>
                </a:solidFill>
                <a:latin typeface="华文中宋" panose="02010600040101010101" pitchFamily="2" charset="-122"/>
              </a:rPr>
              <a:t>. </a:t>
            </a:r>
            <a:r>
              <a:rPr lang="zh-CN" altLang="en-US">
                <a:solidFill>
                  <a:srgbClr val="FFFF00"/>
                </a:solidFill>
                <a:latin typeface="华文中宋" panose="02010600040101010101" pitchFamily="2" charset="-122"/>
              </a:rPr>
              <a:t>等倾干涉 </a:t>
            </a:r>
            <a:endParaRPr lang="zh-CN" altLang="en-US">
              <a:solidFill>
                <a:srgbClr val="FFFF00"/>
              </a:solidFill>
              <a:latin typeface="华文中宋" panose="02010600040101010101" pitchFamily="2" charset="-122"/>
            </a:endParaRPr>
          </a:p>
        </p:txBody>
      </p:sp>
      <p:sp>
        <p:nvSpPr>
          <p:cNvPr id="16" name="Rectangle 6"/>
          <p:cNvSpPr>
            <a:spLocks noChangeArrowheads="1"/>
          </p:cNvSpPr>
          <p:nvPr/>
        </p:nvSpPr>
        <p:spPr bwMode="auto">
          <a:xfrm>
            <a:off x="862013" y="5229225"/>
            <a:ext cx="7597775" cy="944563"/>
          </a:xfrm>
          <a:prstGeom prst="rect">
            <a:avLst/>
          </a:prstGeom>
          <a:noFill/>
          <a:ln w="12700">
            <a:solidFill>
              <a:srgbClr val="FF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en-US" altLang="zh-CN">
                <a:solidFill>
                  <a:schemeClr val="bg1"/>
                </a:solidFill>
                <a:ea typeface="楷体_GB2312" pitchFamily="49" charset="-122"/>
              </a:rPr>
              <a:t>        </a:t>
            </a:r>
            <a:r>
              <a:rPr lang="zh-CN" altLang="en-US" sz="2200">
                <a:solidFill>
                  <a:schemeClr val="bg1"/>
                </a:solidFill>
                <a:ea typeface="楷体_GB2312" pitchFamily="49" charset="-122"/>
              </a:rPr>
              <a:t>凡以相同倾角入射的光，反射光束间有相同的光程差，对应干涉中同级次条纹，称等倾干涉，条纹称等倾条纹。</a:t>
            </a:r>
            <a:endParaRPr lang="zh-CN" altLang="en-US" sz="2200">
              <a:solidFill>
                <a:schemeClr val="bg1"/>
              </a:solidFill>
              <a:ea typeface="楷体_GB2312" pitchFamily="49" charset="-122"/>
            </a:endParaRPr>
          </a:p>
        </p:txBody>
      </p:sp>
      <p:graphicFrame>
        <p:nvGraphicFramePr>
          <p:cNvPr id="17" name="Object 37"/>
          <p:cNvGraphicFramePr/>
          <p:nvPr/>
        </p:nvGraphicFramePr>
        <p:xfrm>
          <a:off x="2916238" y="4414838"/>
          <a:ext cx="2284412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1720" name="公式" r:id="rId11" imgW="2899410" imgH="892175" progId="Equation.3">
                  <p:embed/>
                </p:oleObj>
              </mc:Choice>
              <mc:Fallback>
                <p:oleObj name="公式" r:id="rId11" imgW="2899410" imgH="892175" progId="Equation.3">
                  <p:embed/>
                  <p:pic>
                    <p:nvPicPr>
                      <p:cNvPr id="0" name="Object 37"/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16238" y="4414838"/>
                        <a:ext cx="2284412" cy="742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 Box 23"/>
          <p:cNvSpPr txBox="1">
            <a:spLocks noChangeArrowheads="1"/>
          </p:cNvSpPr>
          <p:nvPr/>
        </p:nvSpPr>
        <p:spPr bwMode="auto">
          <a:xfrm>
            <a:off x="854075" y="6289675"/>
            <a:ext cx="7678738" cy="452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200"/>
              </a:lnSpc>
            </a:pPr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</a:rPr>
              <a:t>条纹特征：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内疏外密，（级次）内高外低同心圆环 </a:t>
            </a:r>
            <a:endParaRPr lang="zh-CN" altLang="en-US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4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0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1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1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  <p:bldP spid="30" grpId="0" autoUpdateAnimBg="0"/>
      <p:bldP spid="3089" grpId="0"/>
      <p:bldP spid="12" grpId="0" autoUpdateAnimBg="0"/>
      <p:bldP spid="14" grpId="0" animBg="1"/>
      <p:bldP spid="15" grpId="0"/>
      <p:bldP spid="16" grpId="0" animBg="1" autoUpdateAnimBg="0"/>
      <p:bldP spid="18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46" name="Text Box 38"/>
          <p:cNvSpPr txBox="1">
            <a:spLocks noChangeArrowheads="1"/>
          </p:cNvSpPr>
          <p:nvPr/>
        </p:nvSpPr>
        <p:spPr bwMode="auto">
          <a:xfrm>
            <a:off x="1908175" y="333375"/>
            <a:ext cx="50403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3200">
                <a:solidFill>
                  <a:srgbClr val="66FF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§</a:t>
            </a:r>
            <a:r>
              <a:rPr lang="en-US" altLang="zh-CN" sz="3200">
                <a:solidFill>
                  <a:srgbClr val="66FF33"/>
                </a:solidFill>
                <a:ea typeface="黑体" panose="02010609060101010101" pitchFamily="49" charset="-122"/>
              </a:rPr>
              <a:t>14.6 </a:t>
            </a:r>
            <a:r>
              <a:rPr lang="zh-CN" altLang="en-US" sz="3200">
                <a:solidFill>
                  <a:srgbClr val="66FF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迈克耳逊干涉仪</a:t>
            </a:r>
            <a:endParaRPr lang="zh-CN" altLang="en-US" sz="3200">
              <a:solidFill>
                <a:srgbClr val="66FF33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3047" name="Text Box 39"/>
          <p:cNvSpPr txBox="1">
            <a:spLocks noChangeArrowheads="1"/>
          </p:cNvSpPr>
          <p:nvPr/>
        </p:nvSpPr>
        <p:spPr bwMode="auto">
          <a:xfrm>
            <a:off x="174625" y="981075"/>
            <a:ext cx="84296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50000"/>
              </a:spcBef>
            </a:pPr>
            <a:r>
              <a:rPr lang="zh-CN" altLang="en-US" sz="2800">
                <a:solidFill>
                  <a:srgbClr val="FFFF00"/>
                </a:solidFill>
                <a:latin typeface="宋体" panose="02010600030101010101" pitchFamily="2" charset="-122"/>
              </a:rPr>
              <a:t>一</a:t>
            </a:r>
            <a:r>
              <a:rPr lang="en-US" altLang="zh-CN" sz="2800">
                <a:solidFill>
                  <a:srgbClr val="FFFF00"/>
                </a:solidFill>
              </a:rPr>
              <a:t>. </a:t>
            </a:r>
            <a:r>
              <a:rPr lang="zh-CN" altLang="en-US" sz="2800">
                <a:solidFill>
                  <a:srgbClr val="FFFF00"/>
                </a:solidFill>
                <a:latin typeface="宋体" panose="02010600030101010101" pitchFamily="2" charset="-122"/>
              </a:rPr>
              <a:t>干涉仪结构</a:t>
            </a:r>
            <a:r>
              <a:rPr lang="zh-CN" altLang="en-US" sz="2000">
                <a:solidFill>
                  <a:schemeClr val="bg1"/>
                </a:solidFill>
                <a:latin typeface="宋体" panose="02010600030101010101" pitchFamily="2" charset="-122"/>
              </a:rPr>
              <a:t>（</a:t>
            </a:r>
            <a:r>
              <a:rPr lang="en-US" altLang="zh-CN" sz="2000">
                <a:solidFill>
                  <a:schemeClr val="bg1"/>
                </a:solidFill>
                <a:latin typeface="宋体" panose="02010600030101010101" pitchFamily="2" charset="-122"/>
              </a:rPr>
              <a:t>1881</a:t>
            </a:r>
            <a:r>
              <a:rPr lang="zh-CN" altLang="en-US" sz="2000">
                <a:solidFill>
                  <a:schemeClr val="bg1"/>
                </a:solidFill>
                <a:latin typeface="宋体" panose="02010600030101010101" pitchFamily="2" charset="-122"/>
              </a:rPr>
              <a:t>年，美国物理学家迈克尔逊发明的）</a:t>
            </a:r>
            <a:endParaRPr lang="zh-CN" altLang="en-US" sz="2000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pic>
        <p:nvPicPr>
          <p:cNvPr id="43099" name="Picture 91" descr="迈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8" y="1733550"/>
            <a:ext cx="7564437" cy="4575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1" name="灯片编号占位符 1"/>
          <p:cNvSpPr txBox="1"/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1D63908F-3829-48E4-9DAF-8A3283ADCF51}" type="slidenum">
              <a:rPr lang="en-US" altLang="zh-CN" b="0">
                <a:solidFill>
                  <a:srgbClr val="FF00FF"/>
                </a:solidFill>
              </a:rPr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  <a:endParaRPr lang="en-US" altLang="zh-CN" b="0">
              <a:solidFill>
                <a:srgbClr val="FF00FF"/>
              </a:solidFill>
            </a:endParaRPr>
          </a:p>
        </p:txBody>
      </p:sp>
      <p:graphicFrame>
        <p:nvGraphicFramePr>
          <p:cNvPr id="6" name="Object 16"/>
          <p:cNvGraphicFramePr/>
          <p:nvPr/>
        </p:nvGraphicFramePr>
        <p:xfrm>
          <a:off x="6948488" y="1776413"/>
          <a:ext cx="417512" cy="334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0498" name="公式" r:id="rId2" imgW="568960" imgH="445770" progId="Equation.3">
                  <p:embed/>
                </p:oleObj>
              </mc:Choice>
              <mc:Fallback>
                <p:oleObj name="公式" r:id="rId2" imgW="568960" imgH="445770" progId="Equation.3">
                  <p:embed/>
                  <p:pic>
                    <p:nvPicPr>
                      <p:cNvPr id="0" name="Object 16"/>
                      <p:cNvPicPr>
                        <a:picLocks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48488" y="1776413"/>
                        <a:ext cx="417512" cy="334962"/>
                      </a:xfrm>
                      <a:prstGeom prst="rect">
                        <a:avLst/>
                      </a:prstGeom>
                      <a:solidFill>
                        <a:srgbClr val="0000FF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5" name="Object 3"/>
          <p:cNvGraphicFramePr/>
          <p:nvPr/>
        </p:nvGraphicFramePr>
        <p:xfrm>
          <a:off x="5003800" y="1733550"/>
          <a:ext cx="384175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0499" name="公式" r:id="rId4" imgW="222885" imgH="212090" progId="Equation.3">
                  <p:embed/>
                </p:oleObj>
              </mc:Choice>
              <mc:Fallback>
                <p:oleObj name="公式" r:id="rId4" imgW="222885" imgH="212090" progId="Equation.3">
                  <p:embed/>
                  <p:pic>
                    <p:nvPicPr>
                      <p:cNvPr id="0" name="Object 3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03800" y="1733550"/>
                        <a:ext cx="384175" cy="419100"/>
                      </a:xfrm>
                      <a:prstGeom prst="rect">
                        <a:avLst/>
                      </a:prstGeom>
                      <a:solidFill>
                        <a:srgbClr val="0000FF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33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3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3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3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7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46" grpId="0" autoUpdateAnimBg="0"/>
      <p:bldP spid="43047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97"/>
          <p:cNvGrpSpPr/>
          <p:nvPr/>
        </p:nvGrpSpPr>
        <p:grpSpPr bwMode="auto">
          <a:xfrm>
            <a:off x="6021388" y="1785938"/>
            <a:ext cx="2468562" cy="3100387"/>
            <a:chOff x="3793" y="1125"/>
            <a:chExt cx="1555" cy="1953"/>
          </a:xfrm>
        </p:grpSpPr>
        <p:sp>
          <p:nvSpPr>
            <p:cNvPr id="15428" name="Rectangle 4"/>
            <p:cNvSpPr>
              <a:spLocks noChangeArrowheads="1"/>
            </p:cNvSpPr>
            <p:nvPr/>
          </p:nvSpPr>
          <p:spPr bwMode="auto">
            <a:xfrm rot="-2774301">
              <a:off x="3956" y="1855"/>
              <a:ext cx="575" cy="100"/>
            </a:xfrm>
            <a:prstGeom prst="rect">
              <a:avLst/>
            </a:prstGeom>
            <a:solidFill>
              <a:srgbClr val="00CC99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5715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29" name="Rectangle 5"/>
            <p:cNvSpPr>
              <a:spLocks noChangeArrowheads="1"/>
            </p:cNvSpPr>
            <p:nvPr/>
          </p:nvSpPr>
          <p:spPr bwMode="auto">
            <a:xfrm rot="-2774301">
              <a:off x="4371" y="1908"/>
              <a:ext cx="576" cy="111"/>
            </a:xfrm>
            <a:prstGeom prst="rect">
              <a:avLst/>
            </a:prstGeom>
            <a:solidFill>
              <a:schemeClr val="accent1">
                <a:alpha val="39999"/>
              </a:schemeClr>
            </a:solidFill>
            <a:ln w="12700">
              <a:solidFill>
                <a:srgbClr val="00CC99">
                  <a:alpha val="52156"/>
                </a:srgbClr>
              </a:solidFill>
              <a:miter lim="800000"/>
            </a:ln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30" name="Oval 6"/>
            <p:cNvSpPr>
              <a:spLocks noChangeArrowheads="1"/>
            </p:cNvSpPr>
            <p:nvPr/>
          </p:nvSpPr>
          <p:spPr bwMode="auto">
            <a:xfrm>
              <a:off x="3793" y="2525"/>
              <a:ext cx="936" cy="132"/>
            </a:xfrm>
            <a:prstGeom prst="ellipse">
              <a:avLst/>
            </a:prstGeom>
            <a:solidFill>
              <a:srgbClr val="00CC99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431" name="Line 9"/>
            <p:cNvSpPr>
              <a:spLocks noChangeShapeType="1"/>
            </p:cNvSpPr>
            <p:nvPr/>
          </p:nvSpPr>
          <p:spPr bwMode="auto">
            <a:xfrm>
              <a:off x="3815" y="3078"/>
              <a:ext cx="869" cy="0"/>
            </a:xfrm>
            <a:prstGeom prst="line">
              <a:avLst/>
            </a:prstGeom>
            <a:noFill/>
            <a:ln w="38100">
              <a:solidFill>
                <a:srgbClr val="FFFF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5432" name="Group 91"/>
            <p:cNvGrpSpPr/>
            <p:nvPr/>
          </p:nvGrpSpPr>
          <p:grpSpPr bwMode="auto">
            <a:xfrm>
              <a:off x="3880" y="1125"/>
              <a:ext cx="845" cy="213"/>
              <a:chOff x="3971" y="1125"/>
              <a:chExt cx="845" cy="213"/>
            </a:xfrm>
          </p:grpSpPr>
          <p:sp>
            <p:nvSpPr>
              <p:cNvPr id="15451" name="Line 8"/>
              <p:cNvSpPr>
                <a:spLocks noChangeShapeType="1"/>
              </p:cNvSpPr>
              <p:nvPr/>
            </p:nvSpPr>
            <p:spPr bwMode="auto">
              <a:xfrm>
                <a:off x="3971" y="1246"/>
                <a:ext cx="557" cy="0"/>
              </a:xfrm>
              <a:prstGeom prst="line">
                <a:avLst/>
              </a:prstGeom>
              <a:noFill/>
              <a:ln w="38100">
                <a:solidFill>
                  <a:srgbClr val="FFFF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2" name="Line 20"/>
              <p:cNvSpPr>
                <a:spLocks noChangeShapeType="1"/>
              </p:cNvSpPr>
              <p:nvPr/>
            </p:nvSpPr>
            <p:spPr bwMode="auto">
              <a:xfrm flipV="1">
                <a:off x="4099" y="1165"/>
                <a:ext cx="67" cy="67"/>
              </a:xfrm>
              <a:prstGeom prst="line">
                <a:avLst/>
              </a:prstGeom>
              <a:noFill/>
              <a:ln w="19050">
                <a:solidFill>
                  <a:srgbClr val="FFFF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3" name="Line 21"/>
              <p:cNvSpPr>
                <a:spLocks noChangeShapeType="1"/>
              </p:cNvSpPr>
              <p:nvPr/>
            </p:nvSpPr>
            <p:spPr bwMode="auto">
              <a:xfrm flipV="1">
                <a:off x="4264" y="1165"/>
                <a:ext cx="66" cy="67"/>
              </a:xfrm>
              <a:prstGeom prst="line">
                <a:avLst/>
              </a:prstGeom>
              <a:noFill/>
              <a:ln w="19050">
                <a:solidFill>
                  <a:srgbClr val="FFFF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4" name="Line 22"/>
              <p:cNvSpPr>
                <a:spLocks noChangeShapeType="1"/>
              </p:cNvSpPr>
              <p:nvPr/>
            </p:nvSpPr>
            <p:spPr bwMode="auto">
              <a:xfrm flipV="1">
                <a:off x="4154" y="1165"/>
                <a:ext cx="66" cy="67"/>
              </a:xfrm>
              <a:prstGeom prst="line">
                <a:avLst/>
              </a:prstGeom>
              <a:noFill/>
              <a:ln w="19050">
                <a:solidFill>
                  <a:srgbClr val="FFFF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5" name="Line 23"/>
              <p:cNvSpPr>
                <a:spLocks noChangeShapeType="1"/>
              </p:cNvSpPr>
              <p:nvPr/>
            </p:nvSpPr>
            <p:spPr bwMode="auto">
              <a:xfrm flipV="1">
                <a:off x="4374" y="1165"/>
                <a:ext cx="66" cy="67"/>
              </a:xfrm>
              <a:prstGeom prst="line">
                <a:avLst/>
              </a:prstGeom>
              <a:noFill/>
              <a:ln w="19050">
                <a:solidFill>
                  <a:srgbClr val="FFFF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6" name="Line 24"/>
              <p:cNvSpPr>
                <a:spLocks noChangeShapeType="1"/>
              </p:cNvSpPr>
              <p:nvPr/>
            </p:nvSpPr>
            <p:spPr bwMode="auto">
              <a:xfrm flipV="1">
                <a:off x="4044" y="1165"/>
                <a:ext cx="66" cy="67"/>
              </a:xfrm>
              <a:prstGeom prst="line">
                <a:avLst/>
              </a:prstGeom>
              <a:noFill/>
              <a:ln w="19050">
                <a:solidFill>
                  <a:srgbClr val="FFFF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7" name="Line 25"/>
              <p:cNvSpPr>
                <a:spLocks noChangeShapeType="1"/>
              </p:cNvSpPr>
              <p:nvPr/>
            </p:nvSpPr>
            <p:spPr bwMode="auto">
              <a:xfrm flipV="1">
                <a:off x="4209" y="1165"/>
                <a:ext cx="67" cy="67"/>
              </a:xfrm>
              <a:prstGeom prst="line">
                <a:avLst/>
              </a:prstGeom>
              <a:noFill/>
              <a:ln w="19050">
                <a:solidFill>
                  <a:srgbClr val="FFFF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8" name="Line 26"/>
              <p:cNvSpPr>
                <a:spLocks noChangeShapeType="1"/>
              </p:cNvSpPr>
              <p:nvPr/>
            </p:nvSpPr>
            <p:spPr bwMode="auto">
              <a:xfrm flipV="1">
                <a:off x="4319" y="1165"/>
                <a:ext cx="67" cy="67"/>
              </a:xfrm>
              <a:prstGeom prst="line">
                <a:avLst/>
              </a:prstGeom>
              <a:noFill/>
              <a:ln w="19050">
                <a:solidFill>
                  <a:srgbClr val="FFFF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9" name="Line 27"/>
              <p:cNvSpPr>
                <a:spLocks noChangeShapeType="1"/>
              </p:cNvSpPr>
              <p:nvPr/>
            </p:nvSpPr>
            <p:spPr bwMode="auto">
              <a:xfrm flipV="1">
                <a:off x="4429" y="1165"/>
                <a:ext cx="67" cy="67"/>
              </a:xfrm>
              <a:prstGeom prst="line">
                <a:avLst/>
              </a:prstGeom>
              <a:noFill/>
              <a:ln w="19050">
                <a:solidFill>
                  <a:srgbClr val="FFFF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0" name="Line 28"/>
              <p:cNvSpPr>
                <a:spLocks noChangeShapeType="1"/>
              </p:cNvSpPr>
              <p:nvPr/>
            </p:nvSpPr>
            <p:spPr bwMode="auto">
              <a:xfrm flipV="1">
                <a:off x="4484" y="1165"/>
                <a:ext cx="66" cy="67"/>
              </a:xfrm>
              <a:prstGeom prst="line">
                <a:avLst/>
              </a:prstGeom>
              <a:noFill/>
              <a:ln w="19050">
                <a:solidFill>
                  <a:srgbClr val="FFFF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1" name="Line 29"/>
              <p:cNvSpPr>
                <a:spLocks noChangeShapeType="1"/>
              </p:cNvSpPr>
              <p:nvPr/>
            </p:nvSpPr>
            <p:spPr bwMode="auto">
              <a:xfrm flipV="1">
                <a:off x="3988" y="1165"/>
                <a:ext cx="67" cy="67"/>
              </a:xfrm>
              <a:prstGeom prst="line">
                <a:avLst/>
              </a:prstGeom>
              <a:noFill/>
              <a:ln w="19050">
                <a:solidFill>
                  <a:srgbClr val="FFFF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aphicFrame>
            <p:nvGraphicFramePr>
              <p:cNvPr id="15462" name="Object 17"/>
              <p:cNvGraphicFramePr/>
              <p:nvPr/>
            </p:nvGraphicFramePr>
            <p:xfrm>
              <a:off x="4592" y="1125"/>
              <a:ext cx="224" cy="213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91746" name="公式" r:id="rId1" imgW="479425" imgH="445770" progId="Equation.3">
                      <p:embed/>
                    </p:oleObj>
                  </mc:Choice>
                  <mc:Fallback>
                    <p:oleObj name="公式" r:id="rId1" imgW="479425" imgH="445770" progId="Equation.3">
                      <p:embed/>
                      <p:pic>
                        <p:nvPicPr>
                          <p:cNvPr id="0" name="Object 17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2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592" y="1125"/>
                            <a:ext cx="224" cy="213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FF33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15433" name="Group 90"/>
            <p:cNvGrpSpPr/>
            <p:nvPr/>
          </p:nvGrpSpPr>
          <p:grpSpPr bwMode="auto">
            <a:xfrm>
              <a:off x="5085" y="1683"/>
              <a:ext cx="263" cy="837"/>
              <a:chOff x="5356" y="1683"/>
              <a:chExt cx="263" cy="837"/>
            </a:xfrm>
          </p:grpSpPr>
          <p:sp>
            <p:nvSpPr>
              <p:cNvPr id="15439" name="Line 7"/>
              <p:cNvSpPr>
                <a:spLocks noChangeShapeType="1"/>
              </p:cNvSpPr>
              <p:nvPr/>
            </p:nvSpPr>
            <p:spPr bwMode="auto">
              <a:xfrm>
                <a:off x="5437" y="1699"/>
                <a:ext cx="0" cy="553"/>
              </a:xfrm>
              <a:prstGeom prst="line">
                <a:avLst/>
              </a:prstGeom>
              <a:noFill/>
              <a:ln w="38100">
                <a:solidFill>
                  <a:srgbClr val="FFFF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0" name="Line 10"/>
              <p:cNvSpPr>
                <a:spLocks noChangeShapeType="1"/>
              </p:cNvSpPr>
              <p:nvPr/>
            </p:nvSpPr>
            <p:spPr bwMode="auto">
              <a:xfrm flipV="1">
                <a:off x="5443" y="1683"/>
                <a:ext cx="67" cy="45"/>
              </a:xfrm>
              <a:prstGeom prst="line">
                <a:avLst/>
              </a:prstGeom>
              <a:noFill/>
              <a:ln w="19050">
                <a:solidFill>
                  <a:srgbClr val="FFFF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1" name="Line 11"/>
              <p:cNvSpPr>
                <a:spLocks noChangeShapeType="1"/>
              </p:cNvSpPr>
              <p:nvPr/>
            </p:nvSpPr>
            <p:spPr bwMode="auto">
              <a:xfrm flipV="1">
                <a:off x="5443" y="1740"/>
                <a:ext cx="67" cy="44"/>
              </a:xfrm>
              <a:prstGeom prst="line">
                <a:avLst/>
              </a:prstGeom>
              <a:noFill/>
              <a:ln w="19050">
                <a:solidFill>
                  <a:srgbClr val="FFFF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2" name="Line 12"/>
              <p:cNvSpPr>
                <a:spLocks noChangeShapeType="1"/>
              </p:cNvSpPr>
              <p:nvPr/>
            </p:nvSpPr>
            <p:spPr bwMode="auto">
              <a:xfrm flipV="1">
                <a:off x="5443" y="1796"/>
                <a:ext cx="67" cy="45"/>
              </a:xfrm>
              <a:prstGeom prst="line">
                <a:avLst/>
              </a:prstGeom>
              <a:noFill/>
              <a:ln w="19050">
                <a:solidFill>
                  <a:srgbClr val="FFFF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3" name="Line 13"/>
              <p:cNvSpPr>
                <a:spLocks noChangeShapeType="1"/>
              </p:cNvSpPr>
              <p:nvPr/>
            </p:nvSpPr>
            <p:spPr bwMode="auto">
              <a:xfrm flipV="1">
                <a:off x="5443" y="1853"/>
                <a:ext cx="67" cy="44"/>
              </a:xfrm>
              <a:prstGeom prst="line">
                <a:avLst/>
              </a:prstGeom>
              <a:noFill/>
              <a:ln w="19050">
                <a:solidFill>
                  <a:srgbClr val="FFFF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4" name="Line 14"/>
              <p:cNvSpPr>
                <a:spLocks noChangeShapeType="1"/>
              </p:cNvSpPr>
              <p:nvPr/>
            </p:nvSpPr>
            <p:spPr bwMode="auto">
              <a:xfrm flipV="1">
                <a:off x="5443" y="1909"/>
                <a:ext cx="67" cy="45"/>
              </a:xfrm>
              <a:prstGeom prst="line">
                <a:avLst/>
              </a:prstGeom>
              <a:noFill/>
              <a:ln w="19050">
                <a:solidFill>
                  <a:srgbClr val="FFFF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5" name="Line 15"/>
              <p:cNvSpPr>
                <a:spLocks noChangeShapeType="1"/>
              </p:cNvSpPr>
              <p:nvPr/>
            </p:nvSpPr>
            <p:spPr bwMode="auto">
              <a:xfrm flipV="1">
                <a:off x="5443" y="1966"/>
                <a:ext cx="67" cy="44"/>
              </a:xfrm>
              <a:prstGeom prst="line">
                <a:avLst/>
              </a:prstGeom>
              <a:noFill/>
              <a:ln w="19050">
                <a:solidFill>
                  <a:srgbClr val="FFFF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6" name="Line 16"/>
              <p:cNvSpPr>
                <a:spLocks noChangeShapeType="1"/>
              </p:cNvSpPr>
              <p:nvPr/>
            </p:nvSpPr>
            <p:spPr bwMode="auto">
              <a:xfrm flipV="1">
                <a:off x="5443" y="2023"/>
                <a:ext cx="67" cy="44"/>
              </a:xfrm>
              <a:prstGeom prst="line">
                <a:avLst/>
              </a:prstGeom>
              <a:noFill/>
              <a:ln w="19050">
                <a:solidFill>
                  <a:srgbClr val="FFFF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7" name="Line 17"/>
              <p:cNvSpPr>
                <a:spLocks noChangeShapeType="1"/>
              </p:cNvSpPr>
              <p:nvPr/>
            </p:nvSpPr>
            <p:spPr bwMode="auto">
              <a:xfrm flipV="1">
                <a:off x="5443" y="2079"/>
                <a:ext cx="67" cy="44"/>
              </a:xfrm>
              <a:prstGeom prst="line">
                <a:avLst/>
              </a:prstGeom>
              <a:noFill/>
              <a:ln w="19050">
                <a:solidFill>
                  <a:srgbClr val="FFFF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8" name="Line 18"/>
              <p:cNvSpPr>
                <a:spLocks noChangeShapeType="1"/>
              </p:cNvSpPr>
              <p:nvPr/>
            </p:nvSpPr>
            <p:spPr bwMode="auto">
              <a:xfrm flipV="1">
                <a:off x="5443" y="2136"/>
                <a:ext cx="67" cy="44"/>
              </a:xfrm>
              <a:prstGeom prst="line">
                <a:avLst/>
              </a:prstGeom>
              <a:noFill/>
              <a:ln w="19050">
                <a:solidFill>
                  <a:srgbClr val="FFFF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9" name="Line 19"/>
              <p:cNvSpPr>
                <a:spLocks noChangeShapeType="1"/>
              </p:cNvSpPr>
              <p:nvPr/>
            </p:nvSpPr>
            <p:spPr bwMode="auto">
              <a:xfrm flipV="1">
                <a:off x="5443" y="2192"/>
                <a:ext cx="67" cy="45"/>
              </a:xfrm>
              <a:prstGeom prst="line">
                <a:avLst/>
              </a:prstGeom>
              <a:noFill/>
              <a:ln w="19050">
                <a:solidFill>
                  <a:srgbClr val="FFFF00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aphicFrame>
            <p:nvGraphicFramePr>
              <p:cNvPr id="15450" name="Object 16"/>
              <p:cNvGraphicFramePr/>
              <p:nvPr/>
            </p:nvGraphicFramePr>
            <p:xfrm>
              <a:off x="5356" y="2309"/>
              <a:ext cx="263" cy="211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91747" name="公式" r:id="rId3" imgW="568960" imgH="445770" progId="Equation.3">
                      <p:embed/>
                    </p:oleObj>
                  </mc:Choice>
                  <mc:Fallback>
                    <p:oleObj name="公式" r:id="rId3" imgW="568960" imgH="445770" progId="Equation.3">
                      <p:embed/>
                      <p:pic>
                        <p:nvPicPr>
                          <p:cNvPr id="0" name="Object 16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356" y="2309"/>
                            <a:ext cx="263" cy="211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FF33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15434" name="Object 12"/>
            <p:cNvGraphicFramePr/>
            <p:nvPr/>
          </p:nvGraphicFramePr>
          <p:xfrm>
            <a:off x="4442" y="1530"/>
            <a:ext cx="193" cy="21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1748" name="公式" r:id="rId5" imgW="401320" imgH="445770" progId="Equation.3">
                    <p:embed/>
                  </p:oleObj>
                </mc:Choice>
                <mc:Fallback>
                  <p:oleObj name="公式" r:id="rId5" imgW="401320" imgH="445770" progId="Equation.3">
                    <p:embed/>
                    <p:pic>
                      <p:nvPicPr>
                        <p:cNvPr id="0" name="Object 12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442" y="1530"/>
                          <a:ext cx="193" cy="21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FF33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5435" name="Object 13"/>
            <p:cNvGraphicFramePr/>
            <p:nvPr/>
          </p:nvGraphicFramePr>
          <p:xfrm>
            <a:off x="4829" y="1589"/>
            <a:ext cx="211" cy="21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1749" name="公式" r:id="rId7" imgW="445770" imgH="445770" progId="Equation.3">
                    <p:embed/>
                  </p:oleObj>
                </mc:Choice>
                <mc:Fallback>
                  <p:oleObj name="公式" r:id="rId7" imgW="445770" imgH="445770" progId="Equation.3">
                    <p:embed/>
                    <p:pic>
                      <p:nvPicPr>
                        <p:cNvPr id="0" name="Object 13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29" y="1589"/>
                          <a:ext cx="211" cy="21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FF33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5436" name="Object 14"/>
            <p:cNvGraphicFramePr/>
            <p:nvPr/>
          </p:nvGraphicFramePr>
          <p:xfrm>
            <a:off x="4691" y="2860"/>
            <a:ext cx="141" cy="1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1750" name="公式" r:id="rId9" imgW="278765" imgH="300990" progId="Equation.3">
                    <p:embed/>
                  </p:oleObj>
                </mc:Choice>
                <mc:Fallback>
                  <p:oleObj name="公式" r:id="rId9" imgW="278765" imgH="300990" progId="Equation.3">
                    <p:embed/>
                    <p:pic>
                      <p:nvPicPr>
                        <p:cNvPr id="0" name="Object 14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691" y="2860"/>
                          <a:ext cx="141" cy="1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FF33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5437" name="Object 15"/>
            <p:cNvGraphicFramePr/>
            <p:nvPr/>
          </p:nvGraphicFramePr>
          <p:xfrm>
            <a:off x="4735" y="2509"/>
            <a:ext cx="129" cy="1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1751" name="公式" r:id="rId11" imgW="256540" imgH="300990" progId="Equation.3">
                    <p:embed/>
                  </p:oleObj>
                </mc:Choice>
                <mc:Fallback>
                  <p:oleObj name="公式" r:id="rId11" imgW="256540" imgH="300990" progId="Equation.3">
                    <p:embed/>
                    <p:pic>
                      <p:nvPicPr>
                        <p:cNvPr id="0" name="Object 15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735" y="2509"/>
                          <a:ext cx="129" cy="1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FF33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5438" name="Line 36"/>
            <p:cNvSpPr>
              <a:spLocks noChangeShapeType="1"/>
            </p:cNvSpPr>
            <p:nvPr/>
          </p:nvSpPr>
          <p:spPr bwMode="auto">
            <a:xfrm flipH="1">
              <a:off x="4091" y="1737"/>
              <a:ext cx="402" cy="417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8711" name="Text Box 39"/>
          <p:cNvSpPr txBox="1">
            <a:spLocks noChangeArrowheads="1"/>
          </p:cNvSpPr>
          <p:nvPr/>
        </p:nvSpPr>
        <p:spPr bwMode="auto">
          <a:xfrm>
            <a:off x="554038" y="428625"/>
            <a:ext cx="25177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50000"/>
              </a:spcBef>
            </a:pPr>
            <a:r>
              <a:rPr lang="zh-CN" altLang="en-US" sz="2800">
                <a:solidFill>
                  <a:srgbClr val="FFFF00"/>
                </a:solidFill>
                <a:latin typeface="方正书宋简体"/>
              </a:rPr>
              <a:t>二</a:t>
            </a:r>
            <a:r>
              <a:rPr lang="en-US" altLang="zh-CN" sz="2800">
                <a:solidFill>
                  <a:srgbClr val="FFFF00"/>
                </a:solidFill>
              </a:rPr>
              <a:t>. </a:t>
            </a:r>
            <a:r>
              <a:rPr lang="zh-CN" altLang="en-US" sz="2800">
                <a:solidFill>
                  <a:srgbClr val="FFFF00"/>
                </a:solidFill>
                <a:latin typeface="方正书宋简体"/>
              </a:rPr>
              <a:t>工作原理</a:t>
            </a:r>
            <a:endParaRPr lang="zh-CN" altLang="en-US" sz="2800">
              <a:solidFill>
                <a:srgbClr val="FFFF00"/>
              </a:solidFill>
              <a:latin typeface="方正书宋简体"/>
            </a:endParaRPr>
          </a:p>
        </p:txBody>
      </p:sp>
      <p:sp>
        <p:nvSpPr>
          <p:cNvPr id="28712" name="Text Box 40"/>
          <p:cNvSpPr txBox="1">
            <a:spLocks noChangeArrowheads="1"/>
          </p:cNvSpPr>
          <p:nvPr/>
        </p:nvSpPr>
        <p:spPr bwMode="auto">
          <a:xfrm>
            <a:off x="684213" y="1090613"/>
            <a:ext cx="3276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50000"/>
              </a:spcBef>
            </a:pPr>
            <a:r>
              <a:rPr lang="zh-CN" altLang="en-US">
                <a:solidFill>
                  <a:schemeClr val="bg1"/>
                </a:solidFill>
              </a:rPr>
              <a:t>光束 </a:t>
            </a:r>
            <a:r>
              <a:rPr lang="en-US" altLang="zh-CN">
                <a:solidFill>
                  <a:srgbClr val="66FFFF"/>
                </a:solidFill>
              </a:rPr>
              <a:t>1 </a:t>
            </a:r>
            <a:r>
              <a:rPr lang="zh-CN" altLang="en-US">
                <a:solidFill>
                  <a:schemeClr val="bg1"/>
                </a:solidFill>
              </a:rPr>
              <a:t>和 </a:t>
            </a:r>
            <a:r>
              <a:rPr lang="en-US" altLang="zh-CN">
                <a:solidFill>
                  <a:srgbClr val="66FFFF"/>
                </a:solidFill>
              </a:rPr>
              <a:t>2 </a:t>
            </a:r>
            <a:r>
              <a:rPr lang="zh-CN" altLang="en-US">
                <a:solidFill>
                  <a:schemeClr val="bg1"/>
                </a:solidFill>
              </a:rPr>
              <a:t>发生干涉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8713" name="Line 41"/>
          <p:cNvSpPr>
            <a:spLocks noChangeShapeType="1"/>
          </p:cNvSpPr>
          <p:nvPr/>
        </p:nvSpPr>
        <p:spPr bwMode="auto">
          <a:xfrm>
            <a:off x="5145088" y="2998788"/>
            <a:ext cx="1522412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714" name="Line 42"/>
          <p:cNvSpPr>
            <a:spLocks noChangeShapeType="1"/>
          </p:cNvSpPr>
          <p:nvPr/>
        </p:nvSpPr>
        <p:spPr bwMode="auto">
          <a:xfrm flipV="1">
            <a:off x="6751638" y="1981200"/>
            <a:ext cx="0" cy="914400"/>
          </a:xfrm>
          <a:prstGeom prst="line">
            <a:avLst/>
          </a:prstGeom>
          <a:noFill/>
          <a:ln w="19050">
            <a:solidFill>
              <a:srgbClr val="99FF66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715" name="Line 43"/>
          <p:cNvSpPr>
            <a:spLocks noChangeShapeType="1"/>
          </p:cNvSpPr>
          <p:nvPr/>
        </p:nvSpPr>
        <p:spPr bwMode="auto">
          <a:xfrm>
            <a:off x="6689725" y="1984375"/>
            <a:ext cx="0" cy="982663"/>
          </a:xfrm>
          <a:prstGeom prst="line">
            <a:avLst/>
          </a:prstGeom>
          <a:noFill/>
          <a:ln w="19050">
            <a:solidFill>
              <a:srgbClr val="99FF66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716" name="Freeform 44"/>
          <p:cNvSpPr/>
          <p:nvPr/>
        </p:nvSpPr>
        <p:spPr bwMode="auto">
          <a:xfrm>
            <a:off x="5075238" y="2813050"/>
            <a:ext cx="57150" cy="396875"/>
          </a:xfrm>
          <a:custGeom>
            <a:avLst/>
            <a:gdLst>
              <a:gd name="T0" fmla="*/ 0 w 79"/>
              <a:gd name="T1" fmla="*/ 0 h 542"/>
              <a:gd name="T2" fmla="*/ 2147483646 w 79"/>
              <a:gd name="T3" fmla="*/ 2147483646 h 542"/>
              <a:gd name="T4" fmla="*/ 2147483646 w 79"/>
              <a:gd name="T5" fmla="*/ 2147483646 h 542"/>
              <a:gd name="T6" fmla="*/ 2147483646 w 79"/>
              <a:gd name="T7" fmla="*/ 2147483646 h 542"/>
              <a:gd name="T8" fmla="*/ 2147483646 w 79"/>
              <a:gd name="T9" fmla="*/ 2147483646 h 542"/>
              <a:gd name="T10" fmla="*/ 0 w 79"/>
              <a:gd name="T11" fmla="*/ 2147483646 h 54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79"/>
              <a:gd name="T19" fmla="*/ 0 h 542"/>
              <a:gd name="T20" fmla="*/ 79 w 79"/>
              <a:gd name="T21" fmla="*/ 542 h 542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79" h="542">
                <a:moveTo>
                  <a:pt x="0" y="0"/>
                </a:moveTo>
                <a:cubicBezTo>
                  <a:pt x="8" y="26"/>
                  <a:pt x="12" y="54"/>
                  <a:pt x="23" y="79"/>
                </a:cubicBezTo>
                <a:cubicBezTo>
                  <a:pt x="31" y="96"/>
                  <a:pt x="51" y="106"/>
                  <a:pt x="57" y="124"/>
                </a:cubicBezTo>
                <a:cubicBezTo>
                  <a:pt x="60" y="132"/>
                  <a:pt x="79" y="293"/>
                  <a:pt x="79" y="294"/>
                </a:cubicBezTo>
                <a:cubicBezTo>
                  <a:pt x="70" y="387"/>
                  <a:pt x="70" y="416"/>
                  <a:pt x="23" y="486"/>
                </a:cubicBezTo>
                <a:cubicBezTo>
                  <a:pt x="9" y="527"/>
                  <a:pt x="17" y="509"/>
                  <a:pt x="0" y="542"/>
                </a:cubicBezTo>
              </a:path>
            </a:pathLst>
          </a:custGeom>
          <a:noFill/>
          <a:ln w="5715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717" name="Oval 45"/>
          <p:cNvSpPr>
            <a:spLocks noChangeArrowheads="1"/>
          </p:cNvSpPr>
          <p:nvPr/>
        </p:nvSpPr>
        <p:spPr bwMode="auto">
          <a:xfrm>
            <a:off x="5072063" y="2936875"/>
            <a:ext cx="106362" cy="106363"/>
          </a:xfrm>
          <a:prstGeom prst="ellipse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28718" name="Line 46"/>
          <p:cNvSpPr>
            <a:spLocks noChangeShapeType="1"/>
          </p:cNvSpPr>
          <p:nvPr/>
        </p:nvSpPr>
        <p:spPr bwMode="auto">
          <a:xfrm>
            <a:off x="6724650" y="3128963"/>
            <a:ext cx="539750" cy="7937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719" name="Line 47"/>
          <p:cNvSpPr>
            <a:spLocks noChangeShapeType="1"/>
          </p:cNvSpPr>
          <p:nvPr/>
        </p:nvSpPr>
        <p:spPr bwMode="auto">
          <a:xfrm>
            <a:off x="7486650" y="3146425"/>
            <a:ext cx="701675" cy="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720" name="Line 48"/>
          <p:cNvSpPr>
            <a:spLocks noChangeShapeType="1"/>
          </p:cNvSpPr>
          <p:nvPr/>
        </p:nvSpPr>
        <p:spPr bwMode="auto">
          <a:xfrm flipH="1">
            <a:off x="7437438" y="3206750"/>
            <a:ext cx="738187" cy="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721" name="Line 49"/>
          <p:cNvSpPr>
            <a:spLocks noChangeShapeType="1"/>
          </p:cNvSpPr>
          <p:nvPr/>
        </p:nvSpPr>
        <p:spPr bwMode="auto">
          <a:xfrm flipH="1">
            <a:off x="6775450" y="3078163"/>
            <a:ext cx="539750" cy="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28722" name="Object 2"/>
          <p:cNvGraphicFramePr/>
          <p:nvPr/>
        </p:nvGraphicFramePr>
        <p:xfrm>
          <a:off x="4830763" y="2871788"/>
          <a:ext cx="215900" cy="269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1752" name="公式" r:id="rId13" imgW="256540" imgH="323215" progId="Equation.3">
                  <p:embed/>
                </p:oleObj>
              </mc:Choice>
              <mc:Fallback>
                <p:oleObj name="公式" r:id="rId13" imgW="256540" imgH="323215" progId="Equation.3">
                  <p:embed/>
                  <p:pic>
                    <p:nvPicPr>
                      <p:cNvPr id="0" name="Object 2"/>
                      <p:cNvPicPr>
                        <a:picLocks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30763" y="2871788"/>
                        <a:ext cx="215900" cy="2698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33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723" name="Object 3"/>
          <p:cNvGraphicFramePr/>
          <p:nvPr/>
        </p:nvGraphicFramePr>
        <p:xfrm>
          <a:off x="7899400" y="2857500"/>
          <a:ext cx="173038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1753" name="公式" r:id="rId15" imgW="212090" imgH="312420" progId="Equation.3">
                  <p:embed/>
                </p:oleObj>
              </mc:Choice>
              <mc:Fallback>
                <p:oleObj name="公式" r:id="rId15" imgW="212090" imgH="312420" progId="Equation.3">
                  <p:embed/>
                  <p:pic>
                    <p:nvPicPr>
                      <p:cNvPr id="0" name="Object 3"/>
                      <p:cNvPicPr>
                        <a:picLocks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99400" y="2857500"/>
                        <a:ext cx="173038" cy="241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33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724" name="Object 4"/>
          <p:cNvGraphicFramePr/>
          <p:nvPr/>
        </p:nvGraphicFramePr>
        <p:xfrm>
          <a:off x="6500813" y="4311650"/>
          <a:ext cx="173037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1754" name="公式" r:id="rId17" imgW="212090" imgH="312420" progId="Equation.3">
                  <p:embed/>
                </p:oleObj>
              </mc:Choice>
              <mc:Fallback>
                <p:oleObj name="公式" r:id="rId17" imgW="212090" imgH="312420" progId="Equation.3">
                  <p:embed/>
                  <p:pic>
                    <p:nvPicPr>
                      <p:cNvPr id="0" name="Object 4"/>
                      <p:cNvPicPr>
                        <a:picLocks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00813" y="4311650"/>
                        <a:ext cx="173037" cy="241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33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725" name="Object 5"/>
          <p:cNvGraphicFramePr/>
          <p:nvPr/>
        </p:nvGraphicFramePr>
        <p:xfrm>
          <a:off x="6819900" y="2254250"/>
          <a:ext cx="111125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1755" name="公式" r:id="rId19" imgW="122555" imgH="312420" progId="Equation.3">
                  <p:embed/>
                </p:oleObj>
              </mc:Choice>
              <mc:Fallback>
                <p:oleObj name="公式" r:id="rId19" imgW="122555" imgH="312420" progId="Equation.3">
                  <p:embed/>
                  <p:pic>
                    <p:nvPicPr>
                      <p:cNvPr id="0" name="Object 5"/>
                      <p:cNvPicPr>
                        <a:picLocks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19900" y="2254250"/>
                        <a:ext cx="111125" cy="241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33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726" name="Object 6"/>
          <p:cNvGraphicFramePr/>
          <p:nvPr/>
        </p:nvGraphicFramePr>
        <p:xfrm>
          <a:off x="6854825" y="4286250"/>
          <a:ext cx="111125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1756" name="公式" r:id="rId21" imgW="122555" imgH="312420" progId="Equation.3">
                  <p:embed/>
                </p:oleObj>
              </mc:Choice>
              <mc:Fallback>
                <p:oleObj name="公式" r:id="rId21" imgW="122555" imgH="312420" progId="Equation.3">
                  <p:embed/>
                  <p:pic>
                    <p:nvPicPr>
                      <p:cNvPr id="0" name="Object 6"/>
                      <p:cNvPicPr>
                        <a:picLocks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4825" y="4286250"/>
                        <a:ext cx="111125" cy="241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33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727" name="Line 55"/>
          <p:cNvSpPr>
            <a:spLocks noChangeShapeType="1"/>
          </p:cNvSpPr>
          <p:nvPr/>
        </p:nvSpPr>
        <p:spPr bwMode="auto">
          <a:xfrm>
            <a:off x="6664325" y="3005138"/>
            <a:ext cx="106363" cy="6985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728" name="Line 56"/>
          <p:cNvSpPr>
            <a:spLocks noChangeShapeType="1"/>
          </p:cNvSpPr>
          <p:nvPr/>
        </p:nvSpPr>
        <p:spPr bwMode="auto">
          <a:xfrm flipH="1" flipV="1">
            <a:off x="6751638" y="2901950"/>
            <a:ext cx="34925" cy="176213"/>
          </a:xfrm>
          <a:prstGeom prst="line">
            <a:avLst/>
          </a:prstGeom>
          <a:noFill/>
          <a:ln w="19050">
            <a:solidFill>
              <a:srgbClr val="99FF66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729" name="Line 57"/>
          <p:cNvSpPr>
            <a:spLocks noChangeShapeType="1"/>
          </p:cNvSpPr>
          <p:nvPr/>
        </p:nvSpPr>
        <p:spPr bwMode="auto">
          <a:xfrm>
            <a:off x="6692900" y="2944813"/>
            <a:ext cx="69850" cy="106362"/>
          </a:xfrm>
          <a:prstGeom prst="line">
            <a:avLst/>
          </a:prstGeom>
          <a:noFill/>
          <a:ln w="19050">
            <a:solidFill>
              <a:srgbClr val="99FF66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730" name="Line 58"/>
          <p:cNvSpPr>
            <a:spLocks noChangeShapeType="1"/>
          </p:cNvSpPr>
          <p:nvPr/>
        </p:nvSpPr>
        <p:spPr bwMode="auto">
          <a:xfrm>
            <a:off x="6773863" y="3094038"/>
            <a:ext cx="0" cy="1792287"/>
          </a:xfrm>
          <a:prstGeom prst="line">
            <a:avLst/>
          </a:prstGeom>
          <a:noFill/>
          <a:ln w="19050">
            <a:solidFill>
              <a:srgbClr val="99FF66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731" name="Line 59"/>
          <p:cNvSpPr>
            <a:spLocks noChangeShapeType="1"/>
          </p:cNvSpPr>
          <p:nvPr/>
        </p:nvSpPr>
        <p:spPr bwMode="auto">
          <a:xfrm flipH="1" flipV="1">
            <a:off x="7316788" y="3074988"/>
            <a:ext cx="176212" cy="6985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732" name="Line 60"/>
          <p:cNvSpPr>
            <a:spLocks noChangeShapeType="1"/>
          </p:cNvSpPr>
          <p:nvPr/>
        </p:nvSpPr>
        <p:spPr bwMode="auto">
          <a:xfrm flipH="1" flipV="1">
            <a:off x="7264400" y="3133725"/>
            <a:ext cx="177800" cy="6985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733" name="Line 61"/>
          <p:cNvSpPr>
            <a:spLocks noChangeShapeType="1"/>
          </p:cNvSpPr>
          <p:nvPr/>
        </p:nvSpPr>
        <p:spPr bwMode="auto">
          <a:xfrm>
            <a:off x="6732588" y="3132138"/>
            <a:ext cx="0" cy="1741487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28734" name="Object 7"/>
          <p:cNvGraphicFramePr>
            <a:graphicFrameLocks noGrp="1"/>
          </p:cNvGraphicFramePr>
          <p:nvPr>
            <p:ph sz="quarter" idx="4294967295"/>
          </p:nvPr>
        </p:nvGraphicFramePr>
        <p:xfrm>
          <a:off x="1285875" y="2957513"/>
          <a:ext cx="914400" cy="28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1757" name="公式" r:id="rId23" imgW="1148715" imgH="323215" progId="Equation.3">
                  <p:embed/>
                </p:oleObj>
              </mc:Choice>
              <mc:Fallback>
                <p:oleObj name="公式" r:id="rId23" imgW="1148715" imgH="323215" progId="Equation.3">
                  <p:embed/>
                  <p:pic>
                    <p:nvPicPr>
                      <p:cNvPr id="0" name="Object 7"/>
                      <p:cNvPicPr>
                        <a:picLocks noGrp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85875" y="2957513"/>
                        <a:ext cx="914400" cy="285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735" name="Object 8"/>
          <p:cNvGraphicFramePr>
            <a:graphicFrameLocks noGrp="1"/>
          </p:cNvGraphicFramePr>
          <p:nvPr>
            <p:ph sz="quarter" idx="4294967295"/>
          </p:nvPr>
        </p:nvGraphicFramePr>
        <p:xfrm>
          <a:off x="7143750" y="1412875"/>
          <a:ext cx="385763" cy="334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1758" name="公式" r:id="rId25" imgW="523875" imgH="445770" progId="Equation.3">
                  <p:embed/>
                </p:oleObj>
              </mc:Choice>
              <mc:Fallback>
                <p:oleObj name="公式" r:id="rId25" imgW="523875" imgH="445770" progId="Equation.3">
                  <p:embed/>
                  <p:pic>
                    <p:nvPicPr>
                      <p:cNvPr id="0" name="Object 8"/>
                      <p:cNvPicPr>
                        <a:picLocks noGrp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43750" y="1412875"/>
                        <a:ext cx="385763" cy="3349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736" name="Object 9"/>
          <p:cNvGraphicFramePr/>
          <p:nvPr/>
        </p:nvGraphicFramePr>
        <p:xfrm>
          <a:off x="1131888" y="5000625"/>
          <a:ext cx="3255962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1759" name="公式" r:id="rId27" imgW="4192905" imgH="925830" progId="Equation.3">
                  <p:embed/>
                </p:oleObj>
              </mc:Choice>
              <mc:Fallback>
                <p:oleObj name="公式" r:id="rId27" imgW="4192905" imgH="925830" progId="Equation.3">
                  <p:embed/>
                  <p:pic>
                    <p:nvPicPr>
                      <p:cNvPr id="0" name="Object 9"/>
                      <p:cNvPicPr>
                        <a:picLocks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31888" y="5000625"/>
                        <a:ext cx="3255962" cy="742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2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33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737" name="Object 10"/>
          <p:cNvGraphicFramePr/>
          <p:nvPr/>
        </p:nvGraphicFramePr>
        <p:xfrm>
          <a:off x="1130300" y="5889625"/>
          <a:ext cx="3656013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1760" name="公式" r:id="rId29" imgW="4716780" imgH="925830" progId="Equation.3">
                  <p:embed/>
                </p:oleObj>
              </mc:Choice>
              <mc:Fallback>
                <p:oleObj name="公式" r:id="rId29" imgW="4716780" imgH="925830" progId="Equation.3">
                  <p:embed/>
                  <p:pic>
                    <p:nvPicPr>
                      <p:cNvPr id="0" name="Object 10"/>
                      <p:cNvPicPr>
                        <a:picLocks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30300" y="5889625"/>
                        <a:ext cx="3656013" cy="742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2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33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 98"/>
          <p:cNvGrpSpPr/>
          <p:nvPr/>
        </p:nvGrpSpPr>
        <p:grpSpPr bwMode="auto">
          <a:xfrm>
            <a:off x="5214938" y="1417638"/>
            <a:ext cx="915987" cy="774700"/>
            <a:chOff x="3285" y="893"/>
            <a:chExt cx="577" cy="488"/>
          </a:xfrm>
        </p:grpSpPr>
        <p:sp>
          <p:nvSpPr>
            <p:cNvPr id="15423" name="Line 66"/>
            <p:cNvSpPr>
              <a:spLocks noChangeShapeType="1"/>
            </p:cNvSpPr>
            <p:nvPr/>
          </p:nvSpPr>
          <p:spPr bwMode="auto">
            <a:xfrm>
              <a:off x="3478" y="1058"/>
              <a:ext cx="384" cy="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prstDash val="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24" name="Line 67"/>
            <p:cNvSpPr>
              <a:spLocks noChangeShapeType="1"/>
            </p:cNvSpPr>
            <p:nvPr/>
          </p:nvSpPr>
          <p:spPr bwMode="auto">
            <a:xfrm>
              <a:off x="3478" y="1233"/>
              <a:ext cx="384" cy="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prstDash val="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25" name="Line 68"/>
            <p:cNvSpPr>
              <a:spLocks noChangeShapeType="1"/>
            </p:cNvSpPr>
            <p:nvPr/>
          </p:nvSpPr>
          <p:spPr bwMode="auto">
            <a:xfrm>
              <a:off x="3670" y="893"/>
              <a:ext cx="0" cy="144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26" name="Line 69"/>
            <p:cNvSpPr>
              <a:spLocks noChangeShapeType="1"/>
            </p:cNvSpPr>
            <p:nvPr/>
          </p:nvSpPr>
          <p:spPr bwMode="auto">
            <a:xfrm flipV="1">
              <a:off x="3670" y="1245"/>
              <a:ext cx="0" cy="136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27" name="Rectangle 70"/>
            <p:cNvSpPr>
              <a:spLocks noChangeArrowheads="1"/>
            </p:cNvSpPr>
            <p:nvPr/>
          </p:nvSpPr>
          <p:spPr bwMode="auto">
            <a:xfrm>
              <a:off x="3285" y="990"/>
              <a:ext cx="212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i="1">
                  <a:solidFill>
                    <a:srgbClr val="EDFE4A"/>
                  </a:solidFill>
                </a:rPr>
                <a:t>d</a:t>
              </a:r>
              <a:endParaRPr lang="en-US" altLang="zh-CN" i="1" baseline="30000">
                <a:solidFill>
                  <a:srgbClr val="EDFE4A"/>
                </a:solidFill>
              </a:endParaRPr>
            </a:p>
          </p:txBody>
        </p:sp>
      </p:grpSp>
      <p:grpSp>
        <p:nvGrpSpPr>
          <p:cNvPr id="6" name="Group 71"/>
          <p:cNvGrpSpPr/>
          <p:nvPr/>
        </p:nvGrpSpPr>
        <p:grpSpPr bwMode="auto">
          <a:xfrm>
            <a:off x="6170613" y="1528763"/>
            <a:ext cx="919162" cy="134937"/>
            <a:chOff x="4004" y="645"/>
            <a:chExt cx="579" cy="85"/>
          </a:xfrm>
        </p:grpSpPr>
        <p:sp>
          <p:nvSpPr>
            <p:cNvPr id="15412" name="Line 72"/>
            <p:cNvSpPr>
              <a:spLocks noChangeShapeType="1"/>
            </p:cNvSpPr>
            <p:nvPr/>
          </p:nvSpPr>
          <p:spPr bwMode="auto">
            <a:xfrm>
              <a:off x="4004" y="730"/>
              <a:ext cx="557" cy="0"/>
            </a:xfrm>
            <a:prstGeom prst="line">
              <a:avLst/>
            </a:prstGeom>
            <a:noFill/>
            <a:ln w="3810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13" name="Line 73"/>
            <p:cNvSpPr>
              <a:spLocks noChangeShapeType="1"/>
            </p:cNvSpPr>
            <p:nvPr/>
          </p:nvSpPr>
          <p:spPr bwMode="auto">
            <a:xfrm flipV="1">
              <a:off x="4132" y="645"/>
              <a:ext cx="67" cy="67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14" name="Line 74"/>
            <p:cNvSpPr>
              <a:spLocks noChangeShapeType="1"/>
            </p:cNvSpPr>
            <p:nvPr/>
          </p:nvSpPr>
          <p:spPr bwMode="auto">
            <a:xfrm flipV="1">
              <a:off x="4297" y="645"/>
              <a:ext cx="66" cy="67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15" name="Line 75"/>
            <p:cNvSpPr>
              <a:spLocks noChangeShapeType="1"/>
            </p:cNvSpPr>
            <p:nvPr/>
          </p:nvSpPr>
          <p:spPr bwMode="auto">
            <a:xfrm flipV="1">
              <a:off x="4187" y="645"/>
              <a:ext cx="66" cy="67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16" name="Line 76"/>
            <p:cNvSpPr>
              <a:spLocks noChangeShapeType="1"/>
            </p:cNvSpPr>
            <p:nvPr/>
          </p:nvSpPr>
          <p:spPr bwMode="auto">
            <a:xfrm flipV="1">
              <a:off x="4407" y="645"/>
              <a:ext cx="66" cy="67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17" name="Line 77"/>
            <p:cNvSpPr>
              <a:spLocks noChangeShapeType="1"/>
            </p:cNvSpPr>
            <p:nvPr/>
          </p:nvSpPr>
          <p:spPr bwMode="auto">
            <a:xfrm flipV="1">
              <a:off x="4077" y="645"/>
              <a:ext cx="66" cy="67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18" name="Line 78"/>
            <p:cNvSpPr>
              <a:spLocks noChangeShapeType="1"/>
            </p:cNvSpPr>
            <p:nvPr/>
          </p:nvSpPr>
          <p:spPr bwMode="auto">
            <a:xfrm flipV="1">
              <a:off x="4242" y="645"/>
              <a:ext cx="67" cy="67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19" name="Line 79"/>
            <p:cNvSpPr>
              <a:spLocks noChangeShapeType="1"/>
            </p:cNvSpPr>
            <p:nvPr/>
          </p:nvSpPr>
          <p:spPr bwMode="auto">
            <a:xfrm flipV="1">
              <a:off x="4352" y="645"/>
              <a:ext cx="67" cy="67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20" name="Line 80"/>
            <p:cNvSpPr>
              <a:spLocks noChangeShapeType="1"/>
            </p:cNvSpPr>
            <p:nvPr/>
          </p:nvSpPr>
          <p:spPr bwMode="auto">
            <a:xfrm flipV="1">
              <a:off x="4462" y="645"/>
              <a:ext cx="67" cy="67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21" name="Line 81"/>
            <p:cNvSpPr>
              <a:spLocks noChangeShapeType="1"/>
            </p:cNvSpPr>
            <p:nvPr/>
          </p:nvSpPr>
          <p:spPr bwMode="auto">
            <a:xfrm flipV="1">
              <a:off x="4517" y="645"/>
              <a:ext cx="66" cy="67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422" name="Line 82"/>
            <p:cNvSpPr>
              <a:spLocks noChangeShapeType="1"/>
            </p:cNvSpPr>
            <p:nvPr/>
          </p:nvSpPr>
          <p:spPr bwMode="auto">
            <a:xfrm flipV="1">
              <a:off x="4021" y="645"/>
              <a:ext cx="67" cy="67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aphicFrame>
        <p:nvGraphicFramePr>
          <p:cNvPr id="28755" name="Object 11"/>
          <p:cNvGraphicFramePr>
            <a:graphicFrameLocks noGrp="1"/>
          </p:cNvGraphicFramePr>
          <p:nvPr>
            <p:ph sz="quarter" idx="4294967295"/>
          </p:nvPr>
        </p:nvGraphicFramePr>
        <p:xfrm>
          <a:off x="1285875" y="4114800"/>
          <a:ext cx="1416050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1761" name="公式" r:id="rId31" imgW="1795145" imgH="925830" progId="Equation.3">
                  <p:embed/>
                </p:oleObj>
              </mc:Choice>
              <mc:Fallback>
                <p:oleObj name="公式" r:id="rId31" imgW="1795145" imgH="925830" progId="Equation.3">
                  <p:embed/>
                  <p:pic>
                    <p:nvPicPr>
                      <p:cNvPr id="0" name="Object 11"/>
                      <p:cNvPicPr>
                        <a:picLocks noGrp="1" noChangeArrowheads="1"/>
                      </p:cNvPicPr>
                      <p:nvPr/>
                    </p:nvPicPr>
                    <p:blipFill>
                      <a:blip r:embed="rId3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85875" y="4114800"/>
                        <a:ext cx="1416050" cy="742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66FFFF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756" name="Text Box 84"/>
          <p:cNvSpPr txBox="1">
            <a:spLocks noChangeArrowheads="1"/>
          </p:cNvSpPr>
          <p:nvPr/>
        </p:nvSpPr>
        <p:spPr bwMode="auto">
          <a:xfrm>
            <a:off x="4876800" y="5148263"/>
            <a:ext cx="36242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0" lang="zh-CN" altLang="en-US">
                <a:solidFill>
                  <a:schemeClr val="bg1"/>
                </a:solidFill>
                <a:latin typeface="Arial" panose="020B0604020202020204" pitchFamily="34" charset="0"/>
                <a:ea typeface="楷体_GB2312" pitchFamily="49" charset="-122"/>
              </a:rPr>
              <a:t>加强（干涉相长）</a:t>
            </a:r>
            <a:endParaRPr kumimoji="0" lang="zh-CN" altLang="en-US">
              <a:solidFill>
                <a:schemeClr val="bg1"/>
              </a:solidFill>
              <a:latin typeface="Arial" panose="020B0604020202020204" pitchFamily="34" charset="0"/>
              <a:ea typeface="楷体_GB2312" pitchFamily="49" charset="-122"/>
            </a:endParaRPr>
          </a:p>
        </p:txBody>
      </p:sp>
      <p:sp>
        <p:nvSpPr>
          <p:cNvPr id="28757" name="Text Box 85"/>
          <p:cNvSpPr txBox="1">
            <a:spLocks noChangeArrowheads="1"/>
          </p:cNvSpPr>
          <p:nvPr/>
        </p:nvSpPr>
        <p:spPr bwMode="auto">
          <a:xfrm>
            <a:off x="4919663" y="5973763"/>
            <a:ext cx="37560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0" lang="zh-CN" altLang="en-US">
                <a:solidFill>
                  <a:schemeClr val="bg1"/>
                </a:solidFill>
                <a:latin typeface="Arial" panose="020B0604020202020204" pitchFamily="34" charset="0"/>
                <a:ea typeface="楷体_GB2312" pitchFamily="49" charset="-122"/>
              </a:rPr>
              <a:t>减弱（干涉相消）</a:t>
            </a:r>
            <a:endParaRPr kumimoji="0" lang="zh-CN" altLang="en-US">
              <a:solidFill>
                <a:schemeClr val="bg1"/>
              </a:solidFill>
              <a:latin typeface="Arial" panose="020B0604020202020204" pitchFamily="34" charset="0"/>
              <a:ea typeface="楷体_GB2312" pitchFamily="49" charset="-122"/>
            </a:endParaRPr>
          </a:p>
        </p:txBody>
      </p:sp>
      <p:sp>
        <p:nvSpPr>
          <p:cNvPr id="28758" name="Text Box 86"/>
          <p:cNvSpPr txBox="1">
            <a:spLocks noChangeArrowheads="1"/>
          </p:cNvSpPr>
          <p:nvPr/>
        </p:nvSpPr>
        <p:spPr bwMode="auto">
          <a:xfrm>
            <a:off x="642938" y="1643063"/>
            <a:ext cx="18002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0" lang="zh-CN" altLang="en-US">
                <a:solidFill>
                  <a:schemeClr val="bg1"/>
                </a:solidFill>
                <a:latin typeface="Arial" panose="020B0604020202020204" pitchFamily="34" charset="0"/>
              </a:rPr>
              <a:t>光程差</a:t>
            </a:r>
            <a:endParaRPr kumimoji="0" lang="zh-CN" altLang="en-US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8759" name="Text Box 87"/>
          <p:cNvSpPr txBox="1">
            <a:spLocks noChangeArrowheads="1"/>
          </p:cNvSpPr>
          <p:nvPr/>
        </p:nvSpPr>
        <p:spPr bwMode="auto">
          <a:xfrm>
            <a:off x="2201863" y="2886075"/>
            <a:ext cx="25844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0" lang="zh-CN" altLang="en-US" sz="2000">
                <a:solidFill>
                  <a:schemeClr val="bg1"/>
                </a:solidFill>
                <a:ea typeface="楷体_GB2312" pitchFamily="49" charset="-122"/>
              </a:rPr>
              <a:t>（相当于无半波损）</a:t>
            </a:r>
            <a:endParaRPr kumimoji="0" lang="en-US" altLang="zh-CN" sz="2000">
              <a:solidFill>
                <a:schemeClr val="bg1"/>
              </a:solidFill>
              <a:ea typeface="楷体_GB2312" pitchFamily="49" charset="-122"/>
            </a:endParaRPr>
          </a:p>
        </p:txBody>
      </p:sp>
      <p:sp>
        <p:nvSpPr>
          <p:cNvPr id="28760" name="Text Box 88"/>
          <p:cNvSpPr txBox="1">
            <a:spLocks noChangeArrowheads="1"/>
          </p:cNvSpPr>
          <p:nvPr/>
        </p:nvSpPr>
        <p:spPr bwMode="auto">
          <a:xfrm>
            <a:off x="2987675" y="4257675"/>
            <a:ext cx="18002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0" lang="en-US" altLang="zh-CN" sz="2000">
                <a:solidFill>
                  <a:schemeClr val="bg1"/>
                </a:solidFill>
                <a:ea typeface="楷体_GB2312" pitchFamily="49" charset="-122"/>
              </a:rPr>
              <a:t>(</a:t>
            </a:r>
            <a:r>
              <a:rPr kumimoji="0" lang="zh-CN" altLang="en-US" sz="2000">
                <a:solidFill>
                  <a:schemeClr val="bg1"/>
                </a:solidFill>
                <a:ea typeface="楷体_GB2312" pitchFamily="49" charset="-122"/>
              </a:rPr>
              <a:t>有半波损</a:t>
            </a:r>
            <a:r>
              <a:rPr kumimoji="0" lang="en-US" altLang="zh-CN" sz="2000">
                <a:solidFill>
                  <a:schemeClr val="bg1"/>
                </a:solidFill>
                <a:ea typeface="楷体_GB2312" pitchFamily="49" charset="-122"/>
              </a:rPr>
              <a:t>)</a:t>
            </a:r>
            <a:endParaRPr kumimoji="0" lang="en-US" altLang="zh-CN" sz="2000">
              <a:solidFill>
                <a:schemeClr val="bg1"/>
              </a:solidFill>
              <a:ea typeface="楷体_GB2312" pitchFamily="49" charset="-122"/>
            </a:endParaRPr>
          </a:p>
        </p:txBody>
      </p:sp>
      <p:grpSp>
        <p:nvGrpSpPr>
          <p:cNvPr id="7" name="组合 96"/>
          <p:cNvGrpSpPr/>
          <p:nvPr/>
        </p:nvGrpSpPr>
        <p:grpSpPr bwMode="auto">
          <a:xfrm>
            <a:off x="7286625" y="1100138"/>
            <a:ext cx="1214438" cy="1328737"/>
            <a:chOff x="7286644" y="1100064"/>
            <a:chExt cx="1214446" cy="1328804"/>
          </a:xfrm>
        </p:grpSpPr>
        <p:cxnSp>
          <p:nvCxnSpPr>
            <p:cNvPr id="15410" name="直接箭头连接符 89"/>
            <p:cNvCxnSpPr>
              <a:cxnSpLocks noChangeShapeType="1"/>
            </p:cNvCxnSpPr>
            <p:nvPr/>
          </p:nvCxnSpPr>
          <p:spPr bwMode="auto">
            <a:xfrm rot="5400000" flipH="1" flipV="1">
              <a:off x="7215206" y="1571612"/>
              <a:ext cx="928694" cy="785818"/>
            </a:xfrm>
            <a:prstGeom prst="straightConnector1">
              <a:avLst/>
            </a:prstGeom>
            <a:noFill/>
            <a:ln w="25400" algn="ctr">
              <a:solidFill>
                <a:schemeClr val="bg1"/>
              </a:solidFill>
              <a:round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5411" name="矩形 92"/>
            <p:cNvSpPr>
              <a:spLocks noChangeArrowheads="1"/>
            </p:cNvSpPr>
            <p:nvPr/>
          </p:nvSpPr>
          <p:spPr bwMode="auto">
            <a:xfrm>
              <a:off x="7542173" y="1100064"/>
              <a:ext cx="95891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000">
                  <a:solidFill>
                    <a:schemeClr val="bg1"/>
                  </a:solidFill>
                </a:rPr>
                <a:t>分光板</a:t>
              </a:r>
              <a:endParaRPr lang="zh-CN" altLang="en-US" sz="200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组合 97"/>
          <p:cNvGrpSpPr/>
          <p:nvPr/>
        </p:nvGrpSpPr>
        <p:grpSpPr bwMode="auto">
          <a:xfrm>
            <a:off x="7929563" y="1885950"/>
            <a:ext cx="1030287" cy="685800"/>
            <a:chOff x="7929586" y="1885882"/>
            <a:chExt cx="1030355" cy="685862"/>
          </a:xfrm>
        </p:grpSpPr>
        <p:cxnSp>
          <p:nvCxnSpPr>
            <p:cNvPr id="15408" name="直接箭头连接符 91"/>
            <p:cNvCxnSpPr>
              <a:cxnSpLocks noChangeShapeType="1"/>
            </p:cNvCxnSpPr>
            <p:nvPr/>
          </p:nvCxnSpPr>
          <p:spPr bwMode="auto">
            <a:xfrm rot="5400000" flipH="1" flipV="1">
              <a:off x="7929586" y="2285992"/>
              <a:ext cx="285752" cy="285752"/>
            </a:xfrm>
            <a:prstGeom prst="straightConnector1">
              <a:avLst/>
            </a:prstGeom>
            <a:noFill/>
            <a:ln w="25400" algn="ctr">
              <a:solidFill>
                <a:schemeClr val="bg1"/>
              </a:solidFill>
              <a:round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5409" name="矩形 93"/>
            <p:cNvSpPr>
              <a:spLocks noChangeArrowheads="1"/>
            </p:cNvSpPr>
            <p:nvPr/>
          </p:nvSpPr>
          <p:spPr bwMode="auto">
            <a:xfrm>
              <a:off x="8001024" y="1885882"/>
              <a:ext cx="95891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000">
                  <a:solidFill>
                    <a:schemeClr val="bg1"/>
                  </a:solidFill>
                </a:rPr>
                <a:t>补光板</a:t>
              </a:r>
              <a:endParaRPr lang="zh-CN" altLang="en-US" sz="2000">
                <a:solidFill>
                  <a:schemeClr val="bg1"/>
                </a:solidFill>
              </a:endParaRPr>
            </a:p>
          </p:txBody>
        </p:sp>
      </p:grpSp>
      <p:sp>
        <p:nvSpPr>
          <p:cNvPr id="15400" name="灯片编号占位符 1"/>
          <p:cNvSpPr txBox="1"/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C32C0EEB-C05C-4550-8449-AF10CDBE3539}" type="slidenum">
              <a:rPr lang="en-US" altLang="zh-CN" b="0">
                <a:solidFill>
                  <a:srgbClr val="FF00FF"/>
                </a:solidFill>
              </a:rPr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  <a:endParaRPr lang="en-US" altLang="zh-CN" b="0">
              <a:solidFill>
                <a:srgbClr val="FF00FF"/>
              </a:solidFill>
            </a:endParaRPr>
          </a:p>
        </p:txBody>
      </p:sp>
      <p:grpSp>
        <p:nvGrpSpPr>
          <p:cNvPr id="9" name="组合 103"/>
          <p:cNvGrpSpPr/>
          <p:nvPr/>
        </p:nvGrpSpPr>
        <p:grpSpPr bwMode="auto">
          <a:xfrm>
            <a:off x="5541963" y="3000375"/>
            <a:ext cx="1030287" cy="1000125"/>
            <a:chOff x="5541980" y="3000372"/>
            <a:chExt cx="1030284" cy="1000132"/>
          </a:xfrm>
        </p:grpSpPr>
        <p:cxnSp>
          <p:nvCxnSpPr>
            <p:cNvPr id="97" name="直接箭头连接符 96"/>
            <p:cNvCxnSpPr/>
            <p:nvPr/>
          </p:nvCxnSpPr>
          <p:spPr bwMode="auto">
            <a:xfrm>
              <a:off x="5929329" y="3286124"/>
              <a:ext cx="428624" cy="1588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chemeClr val="accent1">
                  <a:lumMod val="75000"/>
                </a:schemeClr>
              </a:solidFill>
              <a:prstDash val="solid"/>
              <a:round/>
              <a:headEnd type="none" w="med" len="med"/>
              <a:tailEnd type="triangle" w="med" len="lg"/>
            </a:ln>
            <a:effectLst/>
          </p:spPr>
        </p:cxnSp>
        <p:cxnSp>
          <p:nvCxnSpPr>
            <p:cNvPr id="15405" name="直接箭头连接符 97"/>
            <p:cNvCxnSpPr>
              <a:cxnSpLocks noChangeShapeType="1"/>
            </p:cNvCxnSpPr>
            <p:nvPr/>
          </p:nvCxnSpPr>
          <p:spPr bwMode="auto">
            <a:xfrm rot="5400000" flipH="1" flipV="1">
              <a:off x="6322231" y="3536157"/>
              <a:ext cx="285752" cy="71438"/>
            </a:xfrm>
            <a:prstGeom prst="straightConnector1">
              <a:avLst/>
            </a:prstGeom>
            <a:noFill/>
            <a:ln w="25400" algn="ctr">
              <a:solidFill>
                <a:srgbClr val="FF0000"/>
              </a:solidFill>
              <a:round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5406" name="矩形 101"/>
            <p:cNvSpPr>
              <a:spLocks noChangeArrowheads="1"/>
            </p:cNvSpPr>
            <p:nvPr/>
          </p:nvSpPr>
          <p:spPr bwMode="auto">
            <a:xfrm>
              <a:off x="6113484" y="3538839"/>
              <a:ext cx="45878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i="1">
                  <a:solidFill>
                    <a:srgbClr val="FF0000"/>
                  </a:solidFill>
                </a:rPr>
                <a:t>n</a:t>
              </a:r>
              <a:r>
                <a:rPr lang="en-US" altLang="zh-CN" baseline="-25000">
                  <a:solidFill>
                    <a:srgbClr val="FF0000"/>
                  </a:solidFill>
                </a:rPr>
                <a:t>2</a:t>
              </a:r>
              <a:endParaRPr lang="zh-CN" altLang="en-US" baseline="-25000">
                <a:solidFill>
                  <a:srgbClr val="FF0000"/>
                </a:solidFill>
              </a:endParaRPr>
            </a:p>
          </p:txBody>
        </p:sp>
        <p:sp>
          <p:nvSpPr>
            <p:cNvPr id="103" name="矩形 102"/>
            <p:cNvSpPr/>
            <p:nvPr/>
          </p:nvSpPr>
          <p:spPr>
            <a:xfrm>
              <a:off x="5541980" y="3000372"/>
              <a:ext cx="458786" cy="46196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i="1" dirty="0">
                  <a:solidFill>
                    <a:schemeClr val="accent1">
                      <a:lumMod val="75000"/>
                    </a:schemeClr>
                  </a:solidFill>
                </a:rPr>
                <a:t>n</a:t>
              </a:r>
              <a:r>
                <a:rPr lang="en-US" altLang="zh-CN" baseline="-25000" dirty="0">
                  <a:solidFill>
                    <a:schemeClr val="accent1">
                      <a:lumMod val="75000"/>
                    </a:schemeClr>
                  </a:solidFill>
                </a:rPr>
                <a:t>1</a:t>
              </a:r>
              <a:endParaRPr lang="zh-CN" altLang="en-US" baseline="-250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105" name="矩形 104"/>
          <p:cNvSpPr>
            <a:spLocks noChangeArrowheads="1"/>
          </p:cNvSpPr>
          <p:nvPr/>
        </p:nvSpPr>
        <p:spPr bwMode="auto">
          <a:xfrm>
            <a:off x="928688" y="2214563"/>
            <a:ext cx="37147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若 </a:t>
            </a:r>
            <a:r>
              <a:rPr lang="en-US" altLang="zh-CN" i="1">
                <a:solidFill>
                  <a:schemeClr val="bg1"/>
                </a:solidFill>
              </a:rPr>
              <a:t>n</a:t>
            </a:r>
            <a:r>
              <a:rPr lang="en-US" altLang="zh-CN" baseline="-25000">
                <a:solidFill>
                  <a:schemeClr val="bg1"/>
                </a:solidFill>
              </a:rPr>
              <a:t>2 </a:t>
            </a:r>
            <a:r>
              <a:rPr lang="en-US" altLang="zh-CN">
                <a:solidFill>
                  <a:schemeClr val="bg1"/>
                </a:solidFill>
              </a:rPr>
              <a:t>&gt;</a:t>
            </a:r>
            <a:r>
              <a:rPr lang="en-US" altLang="zh-CN" i="1">
                <a:solidFill>
                  <a:schemeClr val="bg1"/>
                </a:solidFill>
              </a:rPr>
              <a:t> n</a:t>
            </a:r>
            <a:r>
              <a:rPr lang="en-US" altLang="zh-CN" baseline="-25000">
                <a:solidFill>
                  <a:schemeClr val="bg1"/>
                </a:solidFill>
              </a:rPr>
              <a:t>1</a:t>
            </a:r>
            <a:r>
              <a:rPr lang="zh-CN" altLang="en-US">
                <a:solidFill>
                  <a:schemeClr val="bg1"/>
                </a:solidFill>
              </a:rPr>
              <a:t>，均有半波损</a:t>
            </a:r>
            <a:r>
              <a:rPr lang="en-US" altLang="zh-CN" baseline="-25000">
                <a:solidFill>
                  <a:schemeClr val="bg1"/>
                </a:solidFill>
              </a:rPr>
              <a:t> 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06" name="矩形 105"/>
          <p:cNvSpPr/>
          <p:nvPr/>
        </p:nvSpPr>
        <p:spPr>
          <a:xfrm>
            <a:off x="928688" y="3538538"/>
            <a:ext cx="4357687" cy="46196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dirty="0">
                <a:solidFill>
                  <a:schemeClr val="bg1"/>
                </a:solidFill>
              </a:rPr>
              <a:t>若 </a:t>
            </a:r>
            <a:r>
              <a:rPr lang="en-US" altLang="zh-CN" i="1" dirty="0">
                <a:solidFill>
                  <a:schemeClr val="bg1"/>
                </a:solidFill>
              </a:rPr>
              <a:t>n</a:t>
            </a:r>
            <a:r>
              <a:rPr lang="en-US" altLang="zh-CN" baseline="-25000" dirty="0">
                <a:solidFill>
                  <a:schemeClr val="bg1"/>
                </a:solidFill>
              </a:rPr>
              <a:t>2 </a:t>
            </a:r>
            <a:r>
              <a:rPr lang="en-US" altLang="zh-CN" dirty="0">
                <a:solidFill>
                  <a:schemeClr val="bg1"/>
                </a:solidFill>
              </a:rPr>
              <a:t>&lt;</a:t>
            </a:r>
            <a:r>
              <a:rPr lang="en-US" altLang="zh-CN" i="1" dirty="0">
                <a:solidFill>
                  <a:schemeClr val="bg1"/>
                </a:solidFill>
              </a:rPr>
              <a:t> n</a:t>
            </a:r>
            <a:r>
              <a:rPr lang="en-US" altLang="zh-CN" baseline="-25000" dirty="0">
                <a:solidFill>
                  <a:schemeClr val="bg1"/>
                </a:solidFill>
              </a:rPr>
              <a:t>1</a:t>
            </a:r>
            <a:r>
              <a:rPr lang="zh-CN" altLang="en-US" dirty="0">
                <a:solidFill>
                  <a:schemeClr val="bg1"/>
                </a:solidFill>
              </a:rPr>
              <a:t>，光线</a:t>
            </a:r>
            <a:r>
              <a:rPr lang="zh-CN" altLang="en-US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+mn-lt"/>
              </a:rPr>
              <a:t>2 </a:t>
            </a:r>
            <a:r>
              <a:rPr lang="zh-CN" altLang="en-US" dirty="0">
                <a:solidFill>
                  <a:schemeClr val="bg1"/>
                </a:solidFill>
              </a:rPr>
              <a:t>有半波损</a:t>
            </a:r>
            <a:r>
              <a:rPr lang="en-US" altLang="zh-CN" baseline="-25000" dirty="0">
                <a:solidFill>
                  <a:schemeClr val="bg1"/>
                </a:solidFill>
              </a:rPr>
              <a:t> 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8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8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8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8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8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8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28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8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28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500"/>
                            </p:stCondLst>
                            <p:childTnLst>
                              <p:par>
                                <p:cTn id="5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28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000"/>
                            </p:stCondLst>
                            <p:childTnLst>
                              <p:par>
                                <p:cTn id="6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28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500"/>
                            </p:stCondLst>
                            <p:childTnLst>
                              <p:par>
                                <p:cTn id="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28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28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28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000"/>
                            </p:stCondLst>
                            <p:childTnLst>
                              <p:par>
                                <p:cTn id="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287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500"/>
                            </p:stCondLst>
                            <p:childTnLst>
                              <p:par>
                                <p:cTn id="8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28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2000"/>
                            </p:stCondLst>
                            <p:childTnLst>
                              <p:par>
                                <p:cTn id="8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9" dur="500"/>
                                        <p:tgtEl>
                                          <p:spTgt spid="28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2500"/>
                            </p:stCondLst>
                            <p:childTnLst>
                              <p:par>
                                <p:cTn id="9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3" dur="500"/>
                                        <p:tgtEl>
                                          <p:spTgt spid="28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3000"/>
                            </p:stCondLst>
                            <p:childTnLst>
                              <p:par>
                                <p:cTn id="9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7" dur="500"/>
                                        <p:tgtEl>
                                          <p:spTgt spid="28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3500"/>
                            </p:stCondLst>
                            <p:childTnLst>
                              <p:par>
                                <p:cTn id="9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1" dur="500"/>
                                        <p:tgtEl>
                                          <p:spTgt spid="28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4000"/>
                            </p:stCondLst>
                            <p:childTnLst>
                              <p:par>
                                <p:cTn id="10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28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28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28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500"/>
                            </p:stCondLst>
                            <p:childTnLst>
                              <p:par>
                                <p:cTn id="12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28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7" dur="500"/>
                                        <p:tgtEl>
                                          <p:spTgt spid="28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500"/>
                            </p:stCondLst>
                            <p:childTnLst>
                              <p:par>
                                <p:cTn id="1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28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28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500"/>
                            </p:stCondLst>
                            <p:childTnLst>
                              <p:par>
                                <p:cTn id="1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500"/>
                                        <p:tgtEl>
                                          <p:spTgt spid="28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500"/>
                                        <p:tgtEl>
                                          <p:spTgt spid="28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500"/>
                            </p:stCondLst>
                            <p:childTnLst>
                              <p:par>
                                <p:cTn id="1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4" dur="500"/>
                                        <p:tgtEl>
                                          <p:spTgt spid="28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9" dur="500"/>
                                        <p:tgtEl>
                                          <p:spTgt spid="287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500"/>
                            </p:stCondLst>
                            <p:childTnLst>
                              <p:par>
                                <p:cTn id="1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3" dur="500"/>
                                        <p:tgtEl>
                                          <p:spTgt spid="28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711" grpId="0" autoUpdateAnimBg="0"/>
      <p:bldP spid="28712" grpId="0" autoUpdateAnimBg="0"/>
      <p:bldP spid="28717" grpId="0" animBg="1"/>
      <p:bldP spid="28756" grpId="0"/>
      <p:bldP spid="28757" grpId="0"/>
      <p:bldP spid="28758" grpId="0"/>
      <p:bldP spid="28759" grpId="0"/>
      <p:bldP spid="28760" grpId="0"/>
      <p:bldP spid="105" grpId="0"/>
      <p:bldP spid="10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ext Box 2"/>
          <p:cNvSpPr txBox="1">
            <a:spLocks noChangeArrowheads="1"/>
          </p:cNvSpPr>
          <p:nvPr/>
        </p:nvSpPr>
        <p:spPr bwMode="auto">
          <a:xfrm>
            <a:off x="395288" y="2708275"/>
            <a:ext cx="38163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50000"/>
              </a:spcBef>
            </a:pPr>
            <a:r>
              <a:rPr lang="en-US" altLang="zh-CN">
                <a:solidFill>
                  <a:srgbClr val="66FFFF"/>
                </a:solidFill>
              </a:rPr>
              <a:t>2. </a:t>
            </a:r>
            <a:r>
              <a:rPr lang="zh-CN" altLang="en-US">
                <a:solidFill>
                  <a:srgbClr val="66FFFF"/>
                </a:solidFill>
              </a:rPr>
              <a:t>若</a:t>
            </a:r>
            <a:r>
              <a:rPr lang="en-US" altLang="zh-CN" i="1">
                <a:solidFill>
                  <a:srgbClr val="66FFFF"/>
                </a:solidFill>
              </a:rPr>
              <a:t>M</a:t>
            </a:r>
            <a:r>
              <a:rPr lang="en-US" altLang="zh-CN" baseline="-25000">
                <a:solidFill>
                  <a:srgbClr val="66FFFF"/>
                </a:solidFill>
              </a:rPr>
              <a:t>1</a:t>
            </a:r>
            <a:r>
              <a:rPr lang="zh-CN" altLang="en-US">
                <a:solidFill>
                  <a:srgbClr val="66FFFF"/>
                </a:solidFill>
              </a:rPr>
              <a:t>、</a:t>
            </a:r>
            <a:r>
              <a:rPr lang="en-US" altLang="zh-CN" i="1">
                <a:solidFill>
                  <a:srgbClr val="66FFFF"/>
                </a:solidFill>
              </a:rPr>
              <a:t>M</a:t>
            </a:r>
            <a:r>
              <a:rPr lang="en-US" altLang="zh-CN" i="1">
                <a:solidFill>
                  <a:srgbClr val="66FFFF"/>
                </a:solidFill>
                <a:cs typeface="Times New Roman" panose="02020603050405020304" pitchFamily="18" charset="0"/>
              </a:rPr>
              <a:t>'</a:t>
            </a:r>
            <a:r>
              <a:rPr lang="en-US" altLang="zh-CN" baseline="-25000">
                <a:solidFill>
                  <a:srgbClr val="66FFFF"/>
                </a:solidFill>
              </a:rPr>
              <a:t>2</a:t>
            </a:r>
            <a:r>
              <a:rPr lang="zh-CN" altLang="en-US">
                <a:solidFill>
                  <a:srgbClr val="66FFFF"/>
                </a:solidFill>
              </a:rPr>
              <a:t>有小夹角</a:t>
            </a:r>
            <a:endParaRPr lang="zh-CN" altLang="en-US" b="0">
              <a:solidFill>
                <a:srgbClr val="66FFFF"/>
              </a:solidFill>
            </a:endParaRPr>
          </a:p>
        </p:txBody>
      </p:sp>
      <p:sp>
        <p:nvSpPr>
          <p:cNvPr id="29699" name="Text Box 3"/>
          <p:cNvSpPr txBox="1">
            <a:spLocks noChangeArrowheads="1"/>
          </p:cNvSpPr>
          <p:nvPr/>
        </p:nvSpPr>
        <p:spPr bwMode="auto">
          <a:xfrm>
            <a:off x="714375" y="5229225"/>
            <a:ext cx="68961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>
                <a:solidFill>
                  <a:schemeClr val="bg1"/>
                </a:solidFill>
              </a:rPr>
              <a:t>若</a:t>
            </a:r>
            <a:r>
              <a:rPr lang="en-US" altLang="zh-CN" i="1">
                <a:solidFill>
                  <a:srgbClr val="FFFF00"/>
                </a:solidFill>
              </a:rPr>
              <a:t>M</a:t>
            </a:r>
            <a:r>
              <a:rPr lang="en-US" altLang="zh-CN" baseline="-25000">
                <a:solidFill>
                  <a:srgbClr val="FFFF00"/>
                </a:solidFill>
              </a:rPr>
              <a:t>1</a:t>
            </a:r>
            <a:r>
              <a:rPr lang="zh-CN" altLang="en-US">
                <a:solidFill>
                  <a:schemeClr val="bg1"/>
                </a:solidFill>
              </a:rPr>
              <a:t>平移</a:t>
            </a:r>
            <a:r>
              <a:rPr lang="zh-CN" altLang="en-US">
                <a:solidFill>
                  <a:srgbClr val="FFFF00"/>
                </a:solidFill>
                <a:sym typeface="Symbol" panose="05050102010706020507" pitchFamily="18" charset="2"/>
              </a:rPr>
              <a:t> </a:t>
            </a:r>
            <a:r>
              <a:rPr lang="en-US" altLang="zh-CN" i="1">
                <a:solidFill>
                  <a:srgbClr val="FFFF00"/>
                </a:solidFill>
              </a:rPr>
              <a:t>d</a:t>
            </a:r>
            <a:r>
              <a:rPr lang="en-US" altLang="zh-CN" i="1">
                <a:solidFill>
                  <a:schemeClr val="bg1"/>
                </a:solidFill>
              </a:rPr>
              <a:t> </a:t>
            </a:r>
            <a:r>
              <a:rPr lang="zh-CN" altLang="en-US">
                <a:solidFill>
                  <a:schemeClr val="bg1"/>
                </a:solidFill>
              </a:rPr>
              <a:t>时，干涉条纹移过 </a:t>
            </a:r>
            <a:r>
              <a:rPr lang="en-US" altLang="zh-CN" i="1">
                <a:solidFill>
                  <a:srgbClr val="FFFF00"/>
                </a:solidFill>
              </a:rPr>
              <a:t>N</a:t>
            </a:r>
            <a:r>
              <a:rPr lang="en-US" altLang="zh-CN" i="1">
                <a:solidFill>
                  <a:schemeClr val="bg1"/>
                </a:solidFill>
              </a:rPr>
              <a:t> </a:t>
            </a:r>
            <a:r>
              <a:rPr lang="zh-CN" altLang="en-US">
                <a:solidFill>
                  <a:schemeClr val="bg1"/>
                </a:solidFill>
              </a:rPr>
              <a:t>条，则有</a:t>
            </a:r>
            <a:endParaRPr lang="zh-CN" altLang="en-US">
              <a:solidFill>
                <a:schemeClr val="bg1"/>
              </a:solidFill>
            </a:endParaRPr>
          </a:p>
        </p:txBody>
      </p:sp>
      <p:graphicFrame>
        <p:nvGraphicFramePr>
          <p:cNvPr id="29700" name="Object 2"/>
          <p:cNvGraphicFramePr/>
          <p:nvPr/>
        </p:nvGraphicFramePr>
        <p:xfrm>
          <a:off x="3952875" y="5768975"/>
          <a:ext cx="2058988" cy="741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2530" name="公式" r:id="rId1" imgW="2631440" imgH="925830" progId="Equation.3">
                  <p:embed/>
                </p:oleObj>
              </mc:Choice>
              <mc:Fallback>
                <p:oleObj name="公式" r:id="rId1" imgW="2631440" imgH="925830" progId="Equation.3">
                  <p:embed/>
                  <p:pic>
                    <p:nvPicPr>
                      <p:cNvPr id="0" name="Object 2"/>
                      <p:cNvPicPr>
                        <a:picLocks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52875" y="5768975"/>
                        <a:ext cx="2058988" cy="741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66FFFF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701" name="Text Box 5"/>
          <p:cNvSpPr txBox="1">
            <a:spLocks noChangeArrowheads="1"/>
          </p:cNvSpPr>
          <p:nvPr/>
        </p:nvSpPr>
        <p:spPr bwMode="auto">
          <a:xfrm>
            <a:off x="723900" y="3213100"/>
            <a:ext cx="2538413" cy="192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  <a:spcBef>
                <a:spcPct val="50000"/>
              </a:spcBef>
            </a:pPr>
            <a:r>
              <a:rPr lang="zh-CN" altLang="en-US">
                <a:solidFill>
                  <a:schemeClr val="bg1"/>
                </a:solidFill>
                <a:ea typeface="楷体_GB2312" pitchFamily="49" charset="-122"/>
              </a:rPr>
              <a:t>当</a:t>
            </a:r>
            <a:r>
              <a:rPr lang="en-US" altLang="zh-CN" i="1">
                <a:solidFill>
                  <a:srgbClr val="66FFFF"/>
                </a:solidFill>
                <a:ea typeface="楷体_GB2312" pitchFamily="49" charset="-122"/>
              </a:rPr>
              <a:t>M</a:t>
            </a:r>
            <a:r>
              <a:rPr lang="en-US" altLang="zh-CN" baseline="-25000">
                <a:solidFill>
                  <a:srgbClr val="66FFFF"/>
                </a:solidFill>
                <a:ea typeface="楷体_GB2312" pitchFamily="49" charset="-122"/>
              </a:rPr>
              <a:t>1</a:t>
            </a:r>
            <a:r>
              <a:rPr lang="zh-CN" altLang="en-US">
                <a:solidFill>
                  <a:schemeClr val="bg1"/>
                </a:solidFill>
                <a:ea typeface="楷体_GB2312" pitchFamily="49" charset="-122"/>
              </a:rPr>
              <a:t>和</a:t>
            </a:r>
            <a:r>
              <a:rPr lang="en-US" altLang="zh-CN" i="1">
                <a:solidFill>
                  <a:srgbClr val="66FFFF"/>
                </a:solidFill>
              </a:rPr>
              <a:t>M</a:t>
            </a:r>
            <a:r>
              <a:rPr lang="en-US" altLang="zh-CN" i="1">
                <a:solidFill>
                  <a:srgbClr val="66FFFF"/>
                </a:solidFill>
                <a:cs typeface="Times New Roman" panose="02020603050405020304" pitchFamily="18" charset="0"/>
              </a:rPr>
              <a:t>'</a:t>
            </a:r>
            <a:r>
              <a:rPr lang="en-US" altLang="zh-CN" baseline="-25000">
                <a:solidFill>
                  <a:srgbClr val="66FFFF"/>
                </a:solidFill>
              </a:rPr>
              <a:t>2</a:t>
            </a:r>
            <a:r>
              <a:rPr lang="zh-CN" altLang="en-US">
                <a:solidFill>
                  <a:schemeClr val="bg1"/>
                </a:solidFill>
                <a:ea typeface="楷体_GB2312" pitchFamily="49" charset="-122"/>
              </a:rPr>
              <a:t>不平行，且平行光入射</a:t>
            </a:r>
            <a:r>
              <a:rPr lang="en-US" altLang="zh-CN">
                <a:solidFill>
                  <a:schemeClr val="bg1"/>
                </a:solidFill>
                <a:ea typeface="楷体_GB2312" pitchFamily="49" charset="-122"/>
              </a:rPr>
              <a:t>,  </a:t>
            </a:r>
            <a:r>
              <a:rPr lang="zh-CN" altLang="en-US">
                <a:solidFill>
                  <a:schemeClr val="bg1"/>
                </a:solidFill>
                <a:ea typeface="楷体_GB2312" pitchFamily="49" charset="-122"/>
              </a:rPr>
              <a:t>此时为</a:t>
            </a:r>
            <a:r>
              <a:rPr lang="zh-CN" altLang="en-US">
                <a:solidFill>
                  <a:srgbClr val="FFFF00"/>
                </a:solidFill>
                <a:ea typeface="楷体_GB2312" pitchFamily="49" charset="-122"/>
              </a:rPr>
              <a:t>等厚条纹</a:t>
            </a:r>
            <a:endParaRPr lang="zh-CN" altLang="en-US">
              <a:solidFill>
                <a:srgbClr val="FFFF00"/>
              </a:solidFill>
              <a:ea typeface="楷体_GB2312" pitchFamily="49" charset="-122"/>
            </a:endParaRPr>
          </a:p>
        </p:txBody>
      </p:sp>
      <p:pic>
        <p:nvPicPr>
          <p:cNvPr id="29702" name="Picture 6" descr="未命名插图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2350" y="2852738"/>
            <a:ext cx="5186363" cy="2133600"/>
          </a:xfrm>
          <a:prstGeom prst="rect">
            <a:avLst/>
          </a:prstGeom>
          <a:noFill/>
          <a:ln w="9525">
            <a:solidFill>
              <a:srgbClr val="FF9933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703" name="Text Box 7"/>
          <p:cNvSpPr txBox="1">
            <a:spLocks noChangeArrowheads="1"/>
          </p:cNvSpPr>
          <p:nvPr/>
        </p:nvSpPr>
        <p:spPr bwMode="auto">
          <a:xfrm>
            <a:off x="412750" y="1119188"/>
            <a:ext cx="3048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rgbClr val="66FFFF"/>
                </a:solidFill>
              </a:rPr>
              <a:t>1. </a:t>
            </a:r>
            <a:r>
              <a:rPr lang="zh-CN" altLang="en-US">
                <a:solidFill>
                  <a:srgbClr val="66FFFF"/>
                </a:solidFill>
              </a:rPr>
              <a:t>若</a:t>
            </a:r>
            <a:r>
              <a:rPr lang="en-US" altLang="zh-CN" i="1">
                <a:solidFill>
                  <a:srgbClr val="66FFFF"/>
                </a:solidFill>
              </a:rPr>
              <a:t>M</a:t>
            </a:r>
            <a:r>
              <a:rPr lang="en-US" altLang="zh-CN" baseline="-25000">
                <a:solidFill>
                  <a:srgbClr val="66FFFF"/>
                </a:solidFill>
              </a:rPr>
              <a:t>1</a:t>
            </a:r>
            <a:r>
              <a:rPr lang="zh-CN" altLang="en-US">
                <a:solidFill>
                  <a:srgbClr val="66FFFF"/>
                </a:solidFill>
              </a:rPr>
              <a:t>、</a:t>
            </a:r>
            <a:r>
              <a:rPr lang="en-US" altLang="zh-CN" i="1">
                <a:solidFill>
                  <a:srgbClr val="66FFFF"/>
                </a:solidFill>
              </a:rPr>
              <a:t>M</a:t>
            </a:r>
            <a:r>
              <a:rPr lang="en-US" altLang="zh-CN">
                <a:solidFill>
                  <a:srgbClr val="66FFFF"/>
                </a:solidFill>
                <a:sym typeface="Symbol" panose="05050102010706020507" pitchFamily="18" charset="2"/>
              </a:rPr>
              <a:t></a:t>
            </a:r>
            <a:r>
              <a:rPr lang="en-US" altLang="zh-CN" baseline="-25000">
                <a:solidFill>
                  <a:srgbClr val="66FFFF"/>
                </a:solidFill>
              </a:rPr>
              <a:t>2</a:t>
            </a:r>
            <a:r>
              <a:rPr lang="zh-CN" altLang="en-US">
                <a:solidFill>
                  <a:srgbClr val="66FFFF"/>
                </a:solidFill>
              </a:rPr>
              <a:t>平行</a:t>
            </a:r>
            <a:endParaRPr lang="zh-CN" altLang="en-US" b="0">
              <a:solidFill>
                <a:srgbClr val="66FFFF"/>
              </a:solidFill>
            </a:endParaRPr>
          </a:p>
        </p:txBody>
      </p:sp>
      <p:sp>
        <p:nvSpPr>
          <p:cNvPr id="29704" name="Text Box 8"/>
          <p:cNvSpPr txBox="1">
            <a:spLocks noChangeArrowheads="1"/>
          </p:cNvSpPr>
          <p:nvPr/>
        </p:nvSpPr>
        <p:spPr bwMode="auto">
          <a:xfrm>
            <a:off x="177800" y="409575"/>
            <a:ext cx="2827338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>
                <a:solidFill>
                  <a:srgbClr val="FFFF00"/>
                </a:solidFill>
                <a:latin typeface="宋体" panose="02010600030101010101" pitchFamily="2" charset="-122"/>
              </a:rPr>
              <a:t>三</a:t>
            </a:r>
            <a:r>
              <a:rPr lang="en-US" altLang="zh-CN" sz="2800">
                <a:solidFill>
                  <a:srgbClr val="FFFF00"/>
                </a:solidFill>
              </a:rPr>
              <a:t>. </a:t>
            </a:r>
            <a:r>
              <a:rPr lang="zh-CN" altLang="en-US" sz="2800">
                <a:solidFill>
                  <a:srgbClr val="FFFF00"/>
                </a:solidFill>
                <a:latin typeface="宋体" panose="02010600030101010101" pitchFamily="2" charset="-122"/>
              </a:rPr>
              <a:t>条纹特点</a:t>
            </a:r>
            <a:endParaRPr lang="zh-CN" altLang="en-US" sz="2800" b="0">
              <a:solidFill>
                <a:srgbClr val="FFFF00"/>
              </a:solidFill>
              <a:latin typeface="宋体" panose="02010600030101010101" pitchFamily="2" charset="-122"/>
            </a:endParaRPr>
          </a:p>
        </p:txBody>
      </p:sp>
      <p:sp>
        <p:nvSpPr>
          <p:cNvPr id="29705" name="Text Box 9"/>
          <p:cNvSpPr txBox="1">
            <a:spLocks noChangeArrowheads="1"/>
          </p:cNvSpPr>
          <p:nvPr/>
        </p:nvSpPr>
        <p:spPr bwMode="auto">
          <a:xfrm>
            <a:off x="755650" y="1819275"/>
            <a:ext cx="2362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rgbClr val="FFFF00"/>
                </a:solidFill>
                <a:latin typeface="方正书宋简体"/>
                <a:ea typeface="楷体_GB2312" pitchFamily="49" charset="-122"/>
              </a:rPr>
              <a:t>等倾条纹</a:t>
            </a:r>
            <a:endParaRPr lang="zh-CN" altLang="en-US">
              <a:solidFill>
                <a:srgbClr val="FFFF00"/>
              </a:solidFill>
              <a:latin typeface="方正书宋简体"/>
              <a:ea typeface="楷体_GB2312" pitchFamily="49" charset="-122"/>
            </a:endParaRPr>
          </a:p>
        </p:txBody>
      </p:sp>
      <p:pic>
        <p:nvPicPr>
          <p:cNvPr id="29706" name="Picture 10" descr="未命名插图 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938" y="404813"/>
            <a:ext cx="5184775" cy="2185987"/>
          </a:xfrm>
          <a:prstGeom prst="rect">
            <a:avLst/>
          </a:prstGeom>
          <a:noFill/>
          <a:ln w="9525">
            <a:solidFill>
              <a:srgbClr val="FF9933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395" name="灯片编号占位符 1"/>
          <p:cNvSpPr txBox="1"/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8F873A89-EB0F-4980-BB37-86384A7741D6}" type="slidenum">
              <a:rPr lang="en-US" altLang="zh-CN" b="0">
                <a:solidFill>
                  <a:srgbClr val="FF00FF"/>
                </a:solidFill>
              </a:rPr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  <a:endParaRPr lang="en-US" altLang="zh-CN" b="0">
              <a:solidFill>
                <a:srgbClr val="FF00FF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7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9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500"/>
                                        <p:tgtEl>
                                          <p:spTgt spid="29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9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9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1" dur="500"/>
                                        <p:tgtEl>
                                          <p:spTgt spid="29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9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9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9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698" grpId="0" autoUpdateAnimBg="0"/>
      <p:bldP spid="29699" grpId="0" autoUpdateAnimBg="0"/>
      <p:bldP spid="29701" grpId="0"/>
      <p:bldP spid="29703" grpId="0" autoUpdateAnimBg="0"/>
      <p:bldP spid="29704" grpId="0" autoUpdateAnimBg="0"/>
      <p:bldP spid="29705" grpId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690" name="Text Box 2"/>
          <p:cNvSpPr txBox="1">
            <a:spLocks noChangeArrowheads="1"/>
          </p:cNvSpPr>
          <p:nvPr/>
        </p:nvSpPr>
        <p:spPr bwMode="auto">
          <a:xfrm>
            <a:off x="250825" y="260350"/>
            <a:ext cx="223202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50000"/>
              </a:spcBef>
            </a:pPr>
            <a:r>
              <a:rPr lang="zh-CN" altLang="en-US" sz="2800">
                <a:solidFill>
                  <a:srgbClr val="FFFF00"/>
                </a:solidFill>
                <a:latin typeface="宋体" panose="02010600030101010101" pitchFamily="2" charset="-122"/>
              </a:rPr>
              <a:t>四</a:t>
            </a:r>
            <a:r>
              <a:rPr lang="en-US" altLang="zh-CN" sz="2800">
                <a:solidFill>
                  <a:srgbClr val="FFFF00"/>
                </a:solidFill>
              </a:rPr>
              <a:t>. </a:t>
            </a:r>
            <a:r>
              <a:rPr lang="zh-CN" altLang="en-US" sz="2800">
                <a:solidFill>
                  <a:srgbClr val="FFFF00"/>
                </a:solidFill>
                <a:latin typeface="宋体" panose="02010600030101010101" pitchFamily="2" charset="-122"/>
              </a:rPr>
              <a:t>应用</a:t>
            </a:r>
            <a:endParaRPr lang="zh-CN" altLang="en-US" sz="2800">
              <a:solidFill>
                <a:srgbClr val="FFFF00"/>
              </a:solidFill>
              <a:latin typeface="宋体" panose="02010600030101010101" pitchFamily="2" charset="-122"/>
            </a:endParaRPr>
          </a:p>
        </p:txBody>
      </p:sp>
      <p:sp>
        <p:nvSpPr>
          <p:cNvPr id="370691" name="Text Box 3"/>
          <p:cNvSpPr txBox="1">
            <a:spLocks noChangeArrowheads="1"/>
          </p:cNvSpPr>
          <p:nvPr/>
        </p:nvSpPr>
        <p:spPr bwMode="auto">
          <a:xfrm>
            <a:off x="466725" y="977900"/>
            <a:ext cx="32305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50000"/>
              </a:spcBef>
            </a:pPr>
            <a:r>
              <a:rPr lang="en-US" altLang="zh-CN">
                <a:solidFill>
                  <a:srgbClr val="66FFFF"/>
                </a:solidFill>
              </a:rPr>
              <a:t>1. </a:t>
            </a:r>
            <a:r>
              <a:rPr lang="zh-CN" altLang="en-US">
                <a:solidFill>
                  <a:srgbClr val="66FFFF"/>
                </a:solidFill>
              </a:rPr>
              <a:t>微小位移测量</a:t>
            </a:r>
            <a:endParaRPr lang="zh-CN" altLang="en-US">
              <a:solidFill>
                <a:srgbClr val="66FFFF"/>
              </a:solidFill>
            </a:endParaRPr>
          </a:p>
        </p:txBody>
      </p:sp>
      <p:sp>
        <p:nvSpPr>
          <p:cNvPr id="370692" name="Text Box 4"/>
          <p:cNvSpPr txBox="1">
            <a:spLocks noChangeArrowheads="1"/>
          </p:cNvSpPr>
          <p:nvPr/>
        </p:nvSpPr>
        <p:spPr bwMode="auto">
          <a:xfrm>
            <a:off x="466725" y="2924175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50000"/>
              </a:spcBef>
            </a:pPr>
            <a:r>
              <a:rPr lang="en-US" altLang="zh-CN">
                <a:solidFill>
                  <a:srgbClr val="66FFFF"/>
                </a:solidFill>
              </a:rPr>
              <a:t>3. </a:t>
            </a:r>
            <a:r>
              <a:rPr lang="zh-CN" altLang="en-US">
                <a:solidFill>
                  <a:srgbClr val="66FFFF"/>
                </a:solidFill>
              </a:rPr>
              <a:t>测折射率</a:t>
            </a:r>
            <a:endParaRPr lang="zh-CN" altLang="en-US">
              <a:solidFill>
                <a:srgbClr val="66FFFF"/>
              </a:solidFill>
            </a:endParaRPr>
          </a:p>
        </p:txBody>
      </p:sp>
      <p:sp>
        <p:nvSpPr>
          <p:cNvPr id="370693" name="Rectangle 5"/>
          <p:cNvSpPr>
            <a:spLocks noChangeArrowheads="1"/>
          </p:cNvSpPr>
          <p:nvPr/>
        </p:nvSpPr>
        <p:spPr bwMode="auto">
          <a:xfrm>
            <a:off x="466725" y="1989138"/>
            <a:ext cx="14081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rgbClr val="66FFFF"/>
                </a:solidFill>
              </a:rPr>
              <a:t>2. </a:t>
            </a:r>
            <a:r>
              <a:rPr lang="zh-CN" altLang="en-US">
                <a:solidFill>
                  <a:srgbClr val="66FFFF"/>
                </a:solidFill>
              </a:rPr>
              <a:t>测波长</a:t>
            </a:r>
            <a:endParaRPr lang="zh-CN" altLang="en-US">
              <a:solidFill>
                <a:srgbClr val="66FFFF"/>
              </a:solidFill>
            </a:endParaRPr>
          </a:p>
        </p:txBody>
      </p:sp>
      <p:graphicFrame>
        <p:nvGraphicFramePr>
          <p:cNvPr id="370694" name="Object 2"/>
          <p:cNvGraphicFramePr/>
          <p:nvPr/>
        </p:nvGraphicFramePr>
        <p:xfrm>
          <a:off x="3419475" y="836613"/>
          <a:ext cx="2057400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3602" name="公式" r:id="rId1" imgW="2631440" imgH="925830" progId="Equation.3">
                  <p:embed/>
                </p:oleObj>
              </mc:Choice>
              <mc:Fallback>
                <p:oleObj name="公式" r:id="rId1" imgW="2631440" imgH="925830" progId="Equation.3">
                  <p:embed/>
                  <p:pic>
                    <p:nvPicPr>
                      <p:cNvPr id="0" name="Object 2"/>
                      <p:cNvPicPr>
                        <a:picLocks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19475" y="836613"/>
                        <a:ext cx="2057400" cy="742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33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0695" name="Object 3"/>
          <p:cNvGraphicFramePr/>
          <p:nvPr/>
        </p:nvGraphicFramePr>
        <p:xfrm>
          <a:off x="3563938" y="1844675"/>
          <a:ext cx="1462087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3603" name="公式" r:id="rId3" imgW="1862455" imgH="925830" progId="Equation.3">
                  <p:embed/>
                </p:oleObj>
              </mc:Choice>
              <mc:Fallback>
                <p:oleObj name="公式" r:id="rId3" imgW="1862455" imgH="925830" progId="Equation.3">
                  <p:embed/>
                  <p:pic>
                    <p:nvPicPr>
                      <p:cNvPr id="0" name="Object 3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63938" y="1844675"/>
                        <a:ext cx="1462087" cy="742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FF33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0696" name="Text Box 8"/>
          <p:cNvSpPr txBox="1">
            <a:spLocks noChangeArrowheads="1"/>
          </p:cNvSpPr>
          <p:nvPr/>
        </p:nvSpPr>
        <p:spPr bwMode="auto">
          <a:xfrm>
            <a:off x="231775" y="4205288"/>
            <a:ext cx="2827338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>
                <a:solidFill>
                  <a:srgbClr val="FFFF00"/>
                </a:solidFill>
                <a:latin typeface="宋体" panose="02010600030101010101" pitchFamily="2" charset="-122"/>
              </a:rPr>
              <a:t>五</a:t>
            </a:r>
            <a:r>
              <a:rPr lang="en-US" altLang="zh-CN" sz="2800">
                <a:solidFill>
                  <a:srgbClr val="FFFF00"/>
                </a:solidFill>
              </a:rPr>
              <a:t>. </a:t>
            </a:r>
            <a:r>
              <a:rPr lang="zh-CN" altLang="en-US" sz="2800">
                <a:solidFill>
                  <a:srgbClr val="FFFF00"/>
                </a:solidFill>
                <a:latin typeface="宋体" panose="02010600030101010101" pitchFamily="2" charset="-122"/>
              </a:rPr>
              <a:t>时间相干性</a:t>
            </a:r>
            <a:endParaRPr lang="zh-CN" altLang="en-US" sz="2800" b="0">
              <a:solidFill>
                <a:srgbClr val="FFFF00"/>
              </a:solidFill>
              <a:latin typeface="宋体" panose="02010600030101010101" pitchFamily="2" charset="-122"/>
            </a:endParaRPr>
          </a:p>
        </p:txBody>
      </p:sp>
      <p:sp>
        <p:nvSpPr>
          <p:cNvPr id="370697" name="Text Box 9"/>
          <p:cNvSpPr txBox="1">
            <a:spLocks noChangeArrowheads="1"/>
          </p:cNvSpPr>
          <p:nvPr/>
        </p:nvSpPr>
        <p:spPr bwMode="auto">
          <a:xfrm>
            <a:off x="684213" y="4779963"/>
            <a:ext cx="8208962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  <a:spcBef>
                <a:spcPct val="50000"/>
              </a:spcBef>
            </a:pPr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两光束产生干涉效应的最大光程差称为相干长度</a:t>
            </a:r>
            <a:r>
              <a:rPr kumimoji="0" lang="en-US" altLang="zh-CN">
                <a:solidFill>
                  <a:schemeClr val="bg1"/>
                </a:solidFill>
                <a:latin typeface="宋体" panose="02010600030101010101" pitchFamily="2" charset="-122"/>
              </a:rPr>
              <a:t>,</a:t>
            </a:r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与相干长度对应的光传播时间称为相干时间</a:t>
            </a:r>
            <a:endParaRPr kumimoji="0" lang="zh-CN" altLang="en-US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370698" name="Text Box 10"/>
          <p:cNvSpPr txBox="1">
            <a:spLocks noChangeArrowheads="1"/>
          </p:cNvSpPr>
          <p:nvPr/>
        </p:nvSpPr>
        <p:spPr bwMode="auto">
          <a:xfrm>
            <a:off x="688975" y="5913438"/>
            <a:ext cx="60499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0" lang="zh-CN" altLang="en-US">
                <a:solidFill>
                  <a:schemeClr val="bg1"/>
                </a:solidFill>
                <a:latin typeface="Arial" panose="020B0604020202020204" pitchFamily="34" charset="0"/>
              </a:rPr>
              <a:t>相干长度 </a:t>
            </a:r>
            <a:r>
              <a:rPr kumimoji="0" lang="en-US" altLang="zh-CN" i="1">
                <a:solidFill>
                  <a:srgbClr val="66FFFF"/>
                </a:solidFill>
              </a:rPr>
              <a:t>L </a:t>
            </a:r>
            <a:r>
              <a:rPr kumimoji="0" lang="zh-CN" altLang="en-US">
                <a:solidFill>
                  <a:schemeClr val="bg1"/>
                </a:solidFill>
                <a:latin typeface="Arial" panose="020B0604020202020204" pitchFamily="34" charset="0"/>
              </a:rPr>
              <a:t>和谱线宽度 </a:t>
            </a:r>
            <a:r>
              <a:rPr kumimoji="0" lang="zh-CN" altLang="en-US">
                <a:solidFill>
                  <a:srgbClr val="66FFFF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 </a:t>
            </a:r>
            <a:r>
              <a:rPr kumimoji="0" lang="zh-CN" altLang="en-US">
                <a:solidFill>
                  <a:schemeClr val="bg1"/>
                </a:solidFill>
                <a:latin typeface="Arial" panose="020B0604020202020204" pitchFamily="34" charset="0"/>
                <a:sym typeface="Symbol" panose="05050102010706020507" pitchFamily="18" charset="2"/>
              </a:rPr>
              <a:t>之间的关系为</a:t>
            </a:r>
            <a:endParaRPr kumimoji="0" lang="zh-CN" altLang="en-US">
              <a:solidFill>
                <a:schemeClr val="bg1"/>
              </a:solidFill>
              <a:latin typeface="Arial" panose="020B0604020202020204" pitchFamily="34" charset="0"/>
              <a:sym typeface="Symbol" panose="05050102010706020507" pitchFamily="18" charset="2"/>
            </a:endParaRPr>
          </a:p>
        </p:txBody>
      </p:sp>
      <p:graphicFrame>
        <p:nvGraphicFramePr>
          <p:cNvPr id="370699" name="Object 4"/>
          <p:cNvGraphicFramePr/>
          <p:nvPr/>
        </p:nvGraphicFramePr>
        <p:xfrm>
          <a:off x="6167438" y="5735638"/>
          <a:ext cx="1611312" cy="788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3604" name="公式" r:id="rId5" imgW="2051685" imgH="981075" progId="Equation.3">
                  <p:embed/>
                </p:oleObj>
              </mc:Choice>
              <mc:Fallback>
                <p:oleObj name="公式" r:id="rId5" imgW="2051685" imgH="981075" progId="Equation.3">
                  <p:embed/>
                  <p:pic>
                    <p:nvPicPr>
                      <p:cNvPr id="0" name="Object 4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67438" y="5735638"/>
                        <a:ext cx="1611312" cy="7889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66FFFF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4349" name="Picture 13" descr="631)COY}[H[Z6[8}P26RVUD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2965450"/>
            <a:ext cx="2143125" cy="1543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50" name="Rectangle 14"/>
          <p:cNvSpPr>
            <a:spLocks noChangeArrowheads="1"/>
          </p:cNvSpPr>
          <p:nvPr/>
        </p:nvSpPr>
        <p:spPr bwMode="auto">
          <a:xfrm>
            <a:off x="1187450" y="3571875"/>
            <a:ext cx="23034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</a:rPr>
              <a:t>附加光程：</a:t>
            </a:r>
            <a:endParaRPr kumimoji="0" lang="zh-CN" altLang="en-US">
              <a:solidFill>
                <a:schemeClr val="bg1"/>
              </a:solidFill>
            </a:endParaRPr>
          </a:p>
        </p:txBody>
      </p:sp>
      <p:graphicFrame>
        <p:nvGraphicFramePr>
          <p:cNvPr id="2" name="Object 5"/>
          <p:cNvGraphicFramePr>
            <a:graphicFrameLocks noChangeAspect="1"/>
          </p:cNvGraphicFramePr>
          <p:nvPr/>
        </p:nvGraphicFramePr>
        <p:xfrm>
          <a:off x="3214688" y="3640138"/>
          <a:ext cx="200025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3605" name="公式" r:id="rId8" imgW="1059180" imgH="189865" progId="Equation.3">
                  <p:embed/>
                </p:oleObj>
              </mc:Choice>
              <mc:Fallback>
                <p:oleObj name="公式" r:id="rId8" imgW="1059180" imgH="189865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14688" y="3640138"/>
                        <a:ext cx="2000250" cy="431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66FFFF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Group 16"/>
          <p:cNvGrpSpPr/>
          <p:nvPr/>
        </p:nvGrpSpPr>
        <p:grpSpPr bwMode="auto">
          <a:xfrm>
            <a:off x="2987675" y="4292600"/>
            <a:ext cx="431800" cy="292100"/>
            <a:chOff x="5012" y="3612"/>
            <a:chExt cx="272" cy="184"/>
          </a:xfrm>
        </p:grpSpPr>
        <p:grpSp>
          <p:nvGrpSpPr>
            <p:cNvPr id="18449" name="Group 17"/>
            <p:cNvGrpSpPr/>
            <p:nvPr/>
          </p:nvGrpSpPr>
          <p:grpSpPr bwMode="auto">
            <a:xfrm>
              <a:off x="5030" y="3621"/>
              <a:ext cx="248" cy="175"/>
              <a:chOff x="4958" y="1120"/>
              <a:chExt cx="248" cy="175"/>
            </a:xfrm>
          </p:grpSpPr>
          <p:sp>
            <p:nvSpPr>
              <p:cNvPr id="18451" name="AutoShape 18">
                <a:hlinkClick r:id="rId10"/>
              </p:cNvPr>
              <p:cNvSpPr>
                <a:spLocks noChangeArrowheads="1"/>
              </p:cNvSpPr>
              <p:nvPr/>
            </p:nvSpPr>
            <p:spPr bwMode="auto">
              <a:xfrm>
                <a:off x="4958" y="1120"/>
                <a:ext cx="248" cy="175"/>
              </a:xfrm>
              <a:prstGeom prst="roundRect">
                <a:avLst>
                  <a:gd name="adj" fmla="val 19116"/>
                </a:avLst>
              </a:prstGeom>
              <a:solidFill>
                <a:srgbClr val="33CCCC">
                  <a:alpha val="39999"/>
                </a:srgbClr>
              </a:solidFill>
              <a:ln w="9525">
                <a:solidFill>
                  <a:srgbClr val="006666"/>
                </a:solidFill>
                <a:round/>
              </a:ln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18452" name="AutoShape 19"/>
              <p:cNvSpPr>
                <a:spLocks noChangeArrowheads="1"/>
              </p:cNvSpPr>
              <p:nvPr/>
            </p:nvSpPr>
            <p:spPr bwMode="auto">
              <a:xfrm>
                <a:off x="4991" y="1154"/>
                <a:ext cx="179" cy="104"/>
              </a:xfrm>
              <a:prstGeom prst="roundRect">
                <a:avLst>
                  <a:gd name="adj" fmla="val 22079"/>
                </a:avLst>
              </a:prstGeom>
              <a:solidFill>
                <a:srgbClr val="33CCCC">
                  <a:alpha val="50195"/>
                </a:srgbClr>
              </a:solidFill>
              <a:ln w="3175">
                <a:solidFill>
                  <a:srgbClr val="006666"/>
                </a:solidFill>
                <a:round/>
              </a:ln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18453" name="AutoShape 20"/>
              <p:cNvSpPr>
                <a:spLocks noChangeArrowheads="1"/>
              </p:cNvSpPr>
              <p:nvPr/>
            </p:nvSpPr>
            <p:spPr bwMode="auto">
              <a:xfrm rot="5400000">
                <a:off x="5054" y="1174"/>
                <a:ext cx="66" cy="66"/>
              </a:xfrm>
              <a:prstGeom prst="triangle">
                <a:avLst>
                  <a:gd name="adj" fmla="val 50000"/>
                </a:avLst>
              </a:prstGeom>
              <a:solidFill>
                <a:srgbClr val="006666"/>
              </a:solidFill>
              <a:ln w="9525">
                <a:solidFill>
                  <a:srgbClr val="006666"/>
                </a:solidFill>
                <a:miter lim="800000"/>
              </a:ln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18454" name="Line 21"/>
              <p:cNvSpPr>
                <a:spLocks noChangeShapeType="1"/>
              </p:cNvSpPr>
              <p:nvPr/>
            </p:nvSpPr>
            <p:spPr bwMode="auto">
              <a:xfrm>
                <a:off x="4985" y="1177"/>
                <a:ext cx="0" cy="0"/>
              </a:xfrm>
              <a:prstGeom prst="line">
                <a:avLst/>
              </a:prstGeom>
              <a:noFill/>
              <a:ln w="9525">
                <a:solidFill>
                  <a:srgbClr val="33CCCC"/>
                </a:solidFill>
                <a:rou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8450" name="Rectangle 22">
              <a:hlinkClick r:id="rId11" tooltip="点击播放动画" action="ppaction://hlinkfile"/>
            </p:cNvPr>
            <p:cNvSpPr>
              <a:spLocks noChangeArrowheads="1"/>
            </p:cNvSpPr>
            <p:nvPr/>
          </p:nvSpPr>
          <p:spPr bwMode="auto">
            <a:xfrm>
              <a:off x="5012" y="3612"/>
              <a:ext cx="272" cy="181"/>
            </a:xfrm>
            <a:prstGeom prst="rect">
              <a:avLst/>
            </a:prstGeom>
            <a:solidFill>
              <a:srgbClr val="00CC99">
                <a:alpha val="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</p:grpSp>
      <p:sp>
        <p:nvSpPr>
          <p:cNvPr id="18448" name="灯片编号占位符 1"/>
          <p:cNvSpPr txBox="1"/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D7BE125A-2AAB-4622-A597-BE908112C287}" type="slidenum">
              <a:rPr lang="en-US" altLang="zh-CN" b="0">
                <a:solidFill>
                  <a:srgbClr val="FF00FF"/>
                </a:solidFill>
              </a:rPr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  <a:endParaRPr lang="en-US" altLang="zh-CN" b="0">
              <a:solidFill>
                <a:srgbClr val="FF00FF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70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70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70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70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70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70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4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4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70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70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370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370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0690" grpId="0" autoUpdateAnimBg="0"/>
      <p:bldP spid="370691" grpId="0" autoUpdateAnimBg="0"/>
      <p:bldP spid="370692" grpId="0" autoUpdateAnimBg="0"/>
      <p:bldP spid="370693" grpId="0" autoUpdateAnimBg="0"/>
      <p:bldP spid="370696" grpId="0" autoUpdateAnimBg="0"/>
      <p:bldP spid="370697" grpId="0"/>
      <p:bldP spid="370698" grpId="0"/>
      <p:bldP spid="1435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8" name="Text Box 10"/>
          <p:cNvSpPr txBox="1">
            <a:spLocks noChangeArrowheads="1"/>
          </p:cNvSpPr>
          <p:nvPr/>
        </p:nvSpPr>
        <p:spPr bwMode="auto">
          <a:xfrm>
            <a:off x="428625" y="857250"/>
            <a:ext cx="3048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0" lang="zh-CN" altLang="en-US">
                <a:solidFill>
                  <a:srgbClr val="FFFF66"/>
                </a:solidFill>
                <a:latin typeface="方正书宋简体"/>
              </a:rPr>
              <a:t>一</a:t>
            </a:r>
            <a:r>
              <a:rPr kumimoji="0" lang="en-US" altLang="zh-CN">
                <a:solidFill>
                  <a:srgbClr val="FFFF66"/>
                </a:solidFill>
                <a:latin typeface="方正书宋简体"/>
              </a:rPr>
              <a:t>. </a:t>
            </a:r>
            <a:r>
              <a:rPr kumimoji="0" lang="zh-CN" altLang="en-US">
                <a:solidFill>
                  <a:srgbClr val="FFFF66"/>
                </a:solidFill>
                <a:latin typeface="方正书宋简体"/>
              </a:rPr>
              <a:t>光的衍射现象</a:t>
            </a:r>
            <a:endParaRPr kumimoji="0" lang="zh-CN" altLang="en-US">
              <a:solidFill>
                <a:srgbClr val="FFFF66"/>
              </a:solidFill>
              <a:latin typeface="方正书宋简体"/>
            </a:endParaRPr>
          </a:p>
        </p:txBody>
      </p:sp>
      <p:sp>
        <p:nvSpPr>
          <p:cNvPr id="63499" name="Text Box 11"/>
          <p:cNvSpPr txBox="1">
            <a:spLocks noChangeArrowheads="1"/>
          </p:cNvSpPr>
          <p:nvPr/>
        </p:nvSpPr>
        <p:spPr bwMode="auto">
          <a:xfrm>
            <a:off x="428625" y="1828800"/>
            <a:ext cx="3429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0" lang="en-US" altLang="zh-CN">
                <a:solidFill>
                  <a:srgbClr val="FFFF66"/>
                </a:solidFill>
                <a:latin typeface="宋体" panose="02010600030101010101" pitchFamily="2" charset="-122"/>
              </a:rPr>
              <a:t>1.</a:t>
            </a:r>
            <a:r>
              <a:rPr kumimoji="0" lang="zh-CN" altLang="en-US">
                <a:solidFill>
                  <a:srgbClr val="FFFF66"/>
                </a:solidFill>
                <a:latin typeface="宋体" panose="02010600030101010101" pitchFamily="2" charset="-122"/>
              </a:rPr>
              <a:t>实验现象</a:t>
            </a:r>
            <a:endParaRPr kumimoji="0" lang="zh-CN" altLang="en-US">
              <a:solidFill>
                <a:srgbClr val="0000FF"/>
              </a:solidFill>
              <a:latin typeface="宋体" panose="02010600030101010101" pitchFamily="2" charset="-122"/>
            </a:endParaRPr>
          </a:p>
        </p:txBody>
      </p:sp>
      <p:grpSp>
        <p:nvGrpSpPr>
          <p:cNvPr id="2" name="组合 45"/>
          <p:cNvGrpSpPr/>
          <p:nvPr/>
        </p:nvGrpSpPr>
        <p:grpSpPr bwMode="auto">
          <a:xfrm>
            <a:off x="342900" y="2357438"/>
            <a:ext cx="5907088" cy="1785937"/>
            <a:chOff x="357188" y="1857364"/>
            <a:chExt cx="5907099" cy="1785952"/>
          </a:xfrm>
        </p:grpSpPr>
        <p:sp>
          <p:nvSpPr>
            <p:cNvPr id="19486" name="Rectangle 12"/>
            <p:cNvSpPr>
              <a:spLocks noChangeArrowheads="1"/>
            </p:cNvSpPr>
            <p:nvPr/>
          </p:nvSpPr>
          <p:spPr bwMode="auto">
            <a:xfrm>
              <a:off x="1785918" y="1857364"/>
              <a:ext cx="1357322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kumimoji="0" lang="zh-CN" altLang="en-US" sz="2000">
                  <a:solidFill>
                    <a:srgbClr val="66FFFF"/>
                  </a:solidFill>
                </a:rPr>
                <a:t>衍射屏</a:t>
              </a:r>
              <a:endParaRPr kumimoji="0" lang="en-US" altLang="zh-CN" sz="2000">
                <a:solidFill>
                  <a:srgbClr val="66FFFF"/>
                </a:solidFill>
              </a:endParaRPr>
            </a:p>
          </p:txBody>
        </p:sp>
        <p:sp>
          <p:nvSpPr>
            <p:cNvPr id="19487" name="Rectangle 13"/>
            <p:cNvSpPr>
              <a:spLocks noChangeArrowheads="1"/>
            </p:cNvSpPr>
            <p:nvPr/>
          </p:nvSpPr>
          <p:spPr bwMode="auto">
            <a:xfrm>
              <a:off x="2943219" y="1928790"/>
              <a:ext cx="2000264" cy="4286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700" tIns="12700" rIns="12700" bIns="12700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/>
              <a:r>
                <a:rPr kumimoji="0" lang="en-US" altLang="zh-CN" sz="2000">
                  <a:solidFill>
                    <a:srgbClr val="66FFFF"/>
                  </a:solidFill>
                </a:rPr>
                <a:t>         </a:t>
              </a:r>
              <a:r>
                <a:rPr kumimoji="0" lang="zh-CN" altLang="en-US" sz="2000">
                  <a:solidFill>
                    <a:srgbClr val="66FFFF"/>
                  </a:solidFill>
                </a:rPr>
                <a:t>观察屏</a:t>
              </a:r>
              <a:endParaRPr kumimoji="0" lang="en-US" altLang="zh-CN" sz="2000">
                <a:solidFill>
                  <a:srgbClr val="66FFFF"/>
                </a:solidFill>
              </a:endParaRPr>
            </a:p>
          </p:txBody>
        </p:sp>
        <p:sp>
          <p:nvSpPr>
            <p:cNvPr id="19488" name="Line 5"/>
            <p:cNvSpPr>
              <a:spLocks noChangeShapeType="1"/>
            </p:cNvSpPr>
            <p:nvPr/>
          </p:nvSpPr>
          <p:spPr bwMode="auto">
            <a:xfrm>
              <a:off x="2237497" y="2898461"/>
              <a:ext cx="1072447" cy="10761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 type="none" w="med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89" name="AutoShape 8"/>
            <p:cNvSpPr>
              <a:spLocks noChangeArrowheads="1"/>
            </p:cNvSpPr>
            <p:nvPr/>
          </p:nvSpPr>
          <p:spPr bwMode="auto">
            <a:xfrm rot="5378489">
              <a:off x="1039197" y="2502636"/>
              <a:ext cx="1433514" cy="847845"/>
            </a:xfrm>
            <a:prstGeom prst="parallelogram">
              <a:avLst>
                <a:gd name="adj" fmla="val 54465"/>
              </a:avLst>
            </a:prstGeom>
            <a:solidFill>
              <a:schemeClr val="hlink"/>
            </a:solidFill>
            <a:ln w="9525">
              <a:miter lim="800000"/>
            </a:ln>
            <a:scene3d>
              <a:camera prst="legacyObliqueTopRight"/>
              <a:lightRig rig="legacyFlat3" dir="b"/>
            </a:scene3d>
            <a:sp3d extrusionH="430200" prstMaterial="legacyMatte">
              <a:bevelT w="13500" h="13500" prst="angle"/>
              <a:bevelB w="13500" h="13500" prst="angle"/>
              <a:extrusionClr>
                <a:schemeClr val="hlink"/>
              </a:extrusionClr>
              <a:contourClr>
                <a:schemeClr val="hlink"/>
              </a:contourClr>
            </a:sp3d>
          </p:spPr>
          <p:txBody>
            <a:bodyPr rot="10800000" vert="eaVert" wrap="none" lIns="90000" tIns="46800" rIns="90000" bIns="46800" anchor="ctr">
              <a:flatTx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490" name="Oval 23"/>
            <p:cNvSpPr>
              <a:spLocks noChangeArrowheads="1"/>
            </p:cNvSpPr>
            <p:nvPr/>
          </p:nvSpPr>
          <p:spPr bwMode="auto">
            <a:xfrm>
              <a:off x="1697746" y="2832704"/>
              <a:ext cx="65852" cy="138689"/>
            </a:xfrm>
            <a:prstGeom prst="ellipse">
              <a:avLst/>
            </a:prstGeom>
            <a:solidFill>
              <a:schemeClr val="tx1"/>
            </a:solidFill>
            <a:ln w="9525">
              <a:round/>
            </a:ln>
            <a:scene3d>
              <a:camera prst="legacyObliqueTopRight"/>
              <a:lightRig rig="legacyFlat3" dir="b"/>
            </a:scene3d>
            <a:sp3d prstMaterial="legacyMatte">
              <a:bevelT w="13500" h="13500" prst="angle"/>
              <a:bevelB w="13500" h="13500" prst="angle"/>
              <a:extrusionClr>
                <a:schemeClr val="tx1"/>
              </a:extrusionClr>
              <a:contourClr>
                <a:schemeClr val="tx1"/>
              </a:contourClr>
            </a:sp3d>
          </p:spPr>
          <p:txBody>
            <a:bodyPr wrap="none" lIns="90000" tIns="46800" rIns="90000" bIns="46800" anchor="ctr">
              <a:flatTx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491" name="Line 24"/>
            <p:cNvSpPr>
              <a:spLocks noChangeShapeType="1"/>
            </p:cNvSpPr>
            <p:nvPr/>
          </p:nvSpPr>
          <p:spPr bwMode="auto">
            <a:xfrm rot="334774">
              <a:off x="657049" y="2955850"/>
              <a:ext cx="1103021" cy="251074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 type="none" w="med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2" name="Line 25"/>
            <p:cNvSpPr>
              <a:spLocks noChangeShapeType="1"/>
            </p:cNvSpPr>
            <p:nvPr/>
          </p:nvSpPr>
          <p:spPr bwMode="auto">
            <a:xfrm rot="21179095" flipV="1">
              <a:off x="692327" y="2633040"/>
              <a:ext cx="1072447" cy="194882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 type="none" w="med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3" name="Line 26"/>
            <p:cNvSpPr>
              <a:spLocks noChangeShapeType="1"/>
            </p:cNvSpPr>
            <p:nvPr/>
          </p:nvSpPr>
          <p:spPr bwMode="auto">
            <a:xfrm>
              <a:off x="695855" y="2919982"/>
              <a:ext cx="1044224" cy="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 type="none" w="med" len="sm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19494" name="Object 2"/>
            <p:cNvGraphicFramePr>
              <a:graphicFrameLocks noChangeAspect="1"/>
            </p:cNvGraphicFramePr>
            <p:nvPr/>
          </p:nvGraphicFramePr>
          <p:xfrm>
            <a:off x="582966" y="2346098"/>
            <a:ext cx="269287" cy="31922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4642" name="Equation" r:id="rId1" imgW="133985" imgH="167005" progId="Equation.3">
                    <p:embed/>
                  </p:oleObj>
                </mc:Choice>
                <mc:Fallback>
                  <p:oleObj name="Equation" r:id="rId1" imgW="133985" imgH="167005" progId="Equation.3">
                    <p:embed/>
                    <p:pic>
                      <p:nvPicPr>
                        <p:cNvPr id="0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82966" y="2346098"/>
                          <a:ext cx="269287" cy="31922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pic>
          <p:nvPicPr>
            <p:cNvPr id="19495" name="Picture 40" descr="D:\大学物理\西安交大物理\光学\f14.45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66388" y="2324578"/>
              <a:ext cx="1128891" cy="11477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96" name="Oval 43"/>
            <p:cNvSpPr>
              <a:spLocks noChangeArrowheads="1"/>
            </p:cNvSpPr>
            <p:nvPr/>
          </p:nvSpPr>
          <p:spPr bwMode="auto">
            <a:xfrm>
              <a:off x="639411" y="2862594"/>
              <a:ext cx="112889" cy="114777"/>
            </a:xfrm>
            <a:prstGeom prst="ellipse">
              <a:avLst/>
            </a:prstGeom>
            <a:solidFill>
              <a:srgbClr val="FFFF00"/>
            </a:solidFill>
            <a:ln w="12700">
              <a:solidFill>
                <a:srgbClr val="FFFF00"/>
              </a:solidFill>
              <a:round/>
            </a:ln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graphicFrame>
          <p:nvGraphicFramePr>
            <p:cNvPr id="19497" name="Object 4"/>
            <p:cNvGraphicFramePr>
              <a:graphicFrameLocks noChangeAspect="1"/>
            </p:cNvGraphicFramePr>
            <p:nvPr/>
          </p:nvGraphicFramePr>
          <p:xfrm>
            <a:off x="357188" y="2747817"/>
            <a:ext cx="279871" cy="33596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4643" name="Equation" r:id="rId4" imgW="122555" imgH="167005" progId="Equation.3">
                    <p:embed/>
                  </p:oleObj>
                </mc:Choice>
                <mc:Fallback>
                  <p:oleObj name="Equation" r:id="rId4" imgW="122555" imgH="167005" progId="Equation.3">
                    <p:embed/>
                    <p:pic>
                      <p:nvPicPr>
                        <p:cNvPr id="0" name="Object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7188" y="2747817"/>
                          <a:ext cx="279871" cy="33596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9498" name="Text Box 45"/>
            <p:cNvSpPr txBox="1">
              <a:spLocks noChangeArrowheads="1"/>
            </p:cNvSpPr>
            <p:nvPr/>
          </p:nvSpPr>
          <p:spPr bwMode="auto">
            <a:xfrm>
              <a:off x="4514858" y="2674928"/>
              <a:ext cx="1749429" cy="3968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</a:pPr>
              <a:r>
                <a:rPr kumimoji="0" lang="zh-CN" altLang="en-US" sz="2000">
                  <a:solidFill>
                    <a:srgbClr val="4DEAFB"/>
                  </a:solidFill>
                </a:rPr>
                <a:t>圆孔衍射图样</a:t>
              </a:r>
              <a:endParaRPr kumimoji="0" lang="zh-CN" altLang="en-US" sz="2000">
                <a:solidFill>
                  <a:srgbClr val="4DEAFB"/>
                </a:solidFill>
              </a:endParaRPr>
            </a:p>
          </p:txBody>
        </p:sp>
      </p:grpSp>
      <p:grpSp>
        <p:nvGrpSpPr>
          <p:cNvPr id="3" name="组合 41"/>
          <p:cNvGrpSpPr/>
          <p:nvPr/>
        </p:nvGrpSpPr>
        <p:grpSpPr bwMode="auto">
          <a:xfrm>
            <a:off x="271463" y="4572000"/>
            <a:ext cx="6443662" cy="1928813"/>
            <a:chOff x="439738" y="4446588"/>
            <a:chExt cx="8085726" cy="2232025"/>
          </a:xfrm>
        </p:grpSpPr>
        <p:pic>
          <p:nvPicPr>
            <p:cNvPr id="19467" name="Picture 6" descr="D:\大学物理\西安交大物理\光学\bgy.jp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9738" y="4979988"/>
              <a:ext cx="1320800" cy="1117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68" name="Line 7"/>
            <p:cNvSpPr>
              <a:spLocks noChangeShapeType="1"/>
            </p:cNvSpPr>
            <p:nvPr/>
          </p:nvSpPr>
          <p:spPr bwMode="auto">
            <a:xfrm>
              <a:off x="2057400" y="5638800"/>
              <a:ext cx="889000" cy="15875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 type="none" w="med" len="sm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69" name="Line 15"/>
            <p:cNvSpPr>
              <a:spLocks noChangeShapeType="1"/>
            </p:cNvSpPr>
            <p:nvPr/>
          </p:nvSpPr>
          <p:spPr bwMode="auto">
            <a:xfrm>
              <a:off x="1201738" y="5589588"/>
              <a:ext cx="787400" cy="14287"/>
            </a:xfrm>
            <a:prstGeom prst="line">
              <a:avLst/>
            </a:prstGeom>
            <a:noFill/>
            <a:ln w="22225">
              <a:solidFill>
                <a:schemeClr val="bg1"/>
              </a:solidFill>
              <a:round/>
              <a:headEnd type="none" w="med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70" name="Line 16"/>
            <p:cNvSpPr>
              <a:spLocks noChangeShapeType="1"/>
            </p:cNvSpPr>
            <p:nvPr/>
          </p:nvSpPr>
          <p:spPr bwMode="auto">
            <a:xfrm flipV="1">
              <a:off x="1201738" y="5197475"/>
              <a:ext cx="809625" cy="392113"/>
            </a:xfrm>
            <a:prstGeom prst="line">
              <a:avLst/>
            </a:prstGeom>
            <a:noFill/>
            <a:ln w="22225">
              <a:solidFill>
                <a:schemeClr val="bg1"/>
              </a:solidFill>
              <a:round/>
              <a:headEnd type="none" w="med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71" name="Line 17"/>
            <p:cNvSpPr>
              <a:spLocks noChangeShapeType="1"/>
            </p:cNvSpPr>
            <p:nvPr/>
          </p:nvSpPr>
          <p:spPr bwMode="auto">
            <a:xfrm>
              <a:off x="1125538" y="5589588"/>
              <a:ext cx="914400" cy="420687"/>
            </a:xfrm>
            <a:prstGeom prst="line">
              <a:avLst/>
            </a:prstGeom>
            <a:noFill/>
            <a:ln w="22225">
              <a:solidFill>
                <a:schemeClr val="bg1"/>
              </a:solidFill>
              <a:round/>
              <a:headEnd type="none" w="med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72" name="Line 18"/>
            <p:cNvSpPr>
              <a:spLocks noChangeShapeType="1"/>
            </p:cNvSpPr>
            <p:nvPr/>
          </p:nvSpPr>
          <p:spPr bwMode="auto">
            <a:xfrm>
              <a:off x="2166938" y="5187950"/>
              <a:ext cx="711200" cy="0"/>
            </a:xfrm>
            <a:prstGeom prst="line">
              <a:avLst/>
            </a:prstGeom>
            <a:noFill/>
            <a:ln w="38100">
              <a:solidFill>
                <a:schemeClr val="bg1"/>
              </a:solidFill>
              <a:round/>
              <a:headEnd type="none" w="med" len="sm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73" name="Line 19"/>
            <p:cNvSpPr>
              <a:spLocks noChangeShapeType="1"/>
            </p:cNvSpPr>
            <p:nvPr/>
          </p:nvSpPr>
          <p:spPr bwMode="auto">
            <a:xfrm>
              <a:off x="2179638" y="6019800"/>
              <a:ext cx="698500" cy="0"/>
            </a:xfrm>
            <a:prstGeom prst="line">
              <a:avLst/>
            </a:prstGeom>
            <a:noFill/>
            <a:ln w="38100">
              <a:solidFill>
                <a:schemeClr val="bg1"/>
              </a:solidFill>
              <a:round/>
              <a:headEnd type="none" w="med" len="sm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19474" name="Object 3"/>
            <p:cNvGraphicFramePr>
              <a:graphicFrameLocks noChangeAspect="1"/>
            </p:cNvGraphicFramePr>
            <p:nvPr/>
          </p:nvGraphicFramePr>
          <p:xfrm>
            <a:off x="1277938" y="4903788"/>
            <a:ext cx="363537" cy="42386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4644" name="Equation" r:id="rId7" imgW="133985" imgH="167005" progId="Equation.3">
                    <p:embed/>
                  </p:oleObj>
                </mc:Choice>
                <mc:Fallback>
                  <p:oleObj name="Equation" r:id="rId7" imgW="133985" imgH="167005" progId="Equation.3">
                    <p:embed/>
                    <p:pic>
                      <p:nvPicPr>
                        <p:cNvPr id="0" name="Object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77938" y="4903788"/>
                          <a:ext cx="363537" cy="42386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19475" name="Group 47"/>
            <p:cNvGrpSpPr/>
            <p:nvPr/>
          </p:nvGrpSpPr>
          <p:grpSpPr bwMode="auto">
            <a:xfrm>
              <a:off x="1887538" y="4446588"/>
              <a:ext cx="454025" cy="1928812"/>
              <a:chOff x="1189" y="2801"/>
              <a:chExt cx="286" cy="1215"/>
            </a:xfrm>
          </p:grpSpPr>
          <p:pic>
            <p:nvPicPr>
              <p:cNvPr id="19484" name="Picture 30" descr="D:\大学物理\西安交大物理\光学\glass.jpg"/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259" y="3050"/>
                <a:ext cx="122" cy="9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graphicFrame>
            <p:nvGraphicFramePr>
              <p:cNvPr id="19485" name="Object 6"/>
              <p:cNvGraphicFramePr>
                <a:graphicFrameLocks noChangeAspect="1"/>
              </p:cNvGraphicFramePr>
              <p:nvPr/>
            </p:nvGraphicFramePr>
            <p:xfrm>
              <a:off x="1189" y="2801"/>
              <a:ext cx="286" cy="24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94645" name="Equation" r:id="rId10" imgW="178435" imgH="144780" progId="Equation.3">
                      <p:embed/>
                    </p:oleObj>
                  </mc:Choice>
                  <mc:Fallback>
                    <p:oleObj name="Equation" r:id="rId10" imgW="178435" imgH="144780" progId="Equation.3">
                      <p:embed/>
                      <p:pic>
                        <p:nvPicPr>
                          <p:cNvPr id="0" name="Object 6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11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1189" y="2801"/>
                            <a:ext cx="286" cy="248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rgbClr val="808080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pic>
          <p:nvPicPr>
            <p:cNvPr id="19476" name="Picture 35" descr="D:\大学物理\西安交大物理\光学\图14.86.jpg"/>
            <p:cNvPicPr>
              <a:picLocks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81600" y="4648200"/>
              <a:ext cx="990600" cy="1981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77" name="Rectangle 36"/>
            <p:cNvSpPr>
              <a:spLocks noChangeArrowheads="1"/>
            </p:cNvSpPr>
            <p:nvPr/>
          </p:nvSpPr>
          <p:spPr bwMode="auto">
            <a:xfrm>
              <a:off x="2667000" y="5943600"/>
              <a:ext cx="246063" cy="735013"/>
            </a:xfrm>
            <a:prstGeom prst="rect">
              <a:avLst/>
            </a:prstGeom>
            <a:solidFill>
              <a:schemeClr val="hlink"/>
            </a:solidFill>
            <a:ln w="9525">
              <a:miter lim="800000"/>
            </a:ln>
            <a:scene3d>
              <a:camera prst="legacyObliqueTopRight"/>
              <a:lightRig rig="legacyFlat3" dir="b"/>
            </a:scene3d>
            <a:sp3d extrusionH="1801800" prstMaterial="legacyMatte">
              <a:bevelT w="13500" h="13500" prst="angle"/>
              <a:bevelB w="13500" h="13500" prst="angle"/>
              <a:extrusionClr>
                <a:schemeClr val="hlink"/>
              </a:extrusionClr>
              <a:contourClr>
                <a:schemeClr val="hlink"/>
              </a:contourClr>
            </a:sp3d>
          </p:spPr>
          <p:txBody>
            <a:bodyPr wrap="none" lIns="90000" tIns="46800" rIns="90000" bIns="46800" anchor="ctr">
              <a:flatTx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478" name="Rectangle 37"/>
            <p:cNvSpPr>
              <a:spLocks noChangeArrowheads="1"/>
            </p:cNvSpPr>
            <p:nvPr/>
          </p:nvSpPr>
          <p:spPr bwMode="auto">
            <a:xfrm>
              <a:off x="2649538" y="5056188"/>
              <a:ext cx="304800" cy="762000"/>
            </a:xfrm>
            <a:prstGeom prst="rect">
              <a:avLst/>
            </a:prstGeom>
            <a:solidFill>
              <a:schemeClr val="hlink"/>
            </a:solidFill>
            <a:ln w="9525">
              <a:miter lim="800000"/>
            </a:ln>
            <a:scene3d>
              <a:camera prst="legacyObliqueTopRight"/>
              <a:lightRig rig="legacyFlat3" dir="b"/>
            </a:scene3d>
            <a:sp3d extrusionH="1801800" prstMaterial="legacyMatte">
              <a:bevelT w="13500" h="13500" prst="angle"/>
              <a:bevelB w="13500" h="13500" prst="angle"/>
              <a:extrusionClr>
                <a:schemeClr val="hlink"/>
              </a:extrusionClr>
              <a:contourClr>
                <a:schemeClr val="hlink"/>
              </a:contourClr>
            </a:sp3d>
          </p:spPr>
          <p:txBody>
            <a:bodyPr wrap="none" lIns="90000" tIns="46800" rIns="90000" bIns="46800" anchor="ctr">
              <a:flatTx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9479" name="Group 48"/>
            <p:cNvGrpSpPr/>
            <p:nvPr/>
          </p:nvGrpSpPr>
          <p:grpSpPr bwMode="auto">
            <a:xfrm>
              <a:off x="4267200" y="4724400"/>
              <a:ext cx="592138" cy="1841500"/>
              <a:chOff x="2688" y="2976"/>
              <a:chExt cx="373" cy="1160"/>
            </a:xfrm>
          </p:grpSpPr>
          <p:graphicFrame>
            <p:nvGraphicFramePr>
              <p:cNvPr id="19482" name="Object 5"/>
              <p:cNvGraphicFramePr>
                <a:graphicFrameLocks noChangeAspect="1"/>
              </p:cNvGraphicFramePr>
              <p:nvPr/>
            </p:nvGraphicFramePr>
            <p:xfrm>
              <a:off x="2832" y="3888"/>
              <a:ext cx="229" cy="24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94646" name="Equation" r:id="rId13" imgW="133985" imgH="144780" progId="Equation.3">
                      <p:embed/>
                    </p:oleObj>
                  </mc:Choice>
                  <mc:Fallback>
                    <p:oleObj name="Equation" r:id="rId13" imgW="133985" imgH="144780" progId="Equation.3">
                      <p:embed/>
                      <p:pic>
                        <p:nvPicPr>
                          <p:cNvPr id="0" name="Object 5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1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832" y="3888"/>
                            <a:ext cx="229" cy="248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rgbClr val="808080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pic>
            <p:nvPicPr>
              <p:cNvPr id="19483" name="Picture 38" descr="D:\大学物理\西安交大物理\光学\glass.jpg"/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688" y="2976"/>
                <a:ext cx="145" cy="11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19480" name="Line 39"/>
            <p:cNvSpPr>
              <a:spLocks noChangeShapeType="1"/>
            </p:cNvSpPr>
            <p:nvPr/>
          </p:nvSpPr>
          <p:spPr bwMode="auto">
            <a:xfrm>
              <a:off x="3200400" y="5638800"/>
              <a:ext cx="1828800" cy="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19481" name="Text Box 46"/>
            <p:cNvSpPr txBox="1">
              <a:spLocks noChangeArrowheads="1"/>
            </p:cNvSpPr>
            <p:nvPr/>
          </p:nvSpPr>
          <p:spPr bwMode="auto">
            <a:xfrm>
              <a:off x="6163263" y="5438591"/>
              <a:ext cx="2362201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</a:pPr>
              <a:r>
                <a:rPr kumimoji="0" lang="zh-CN" altLang="en-US" sz="2000">
                  <a:solidFill>
                    <a:srgbClr val="4DEAFB"/>
                  </a:solidFill>
                </a:rPr>
                <a:t>单缝衍射图样</a:t>
              </a:r>
              <a:endParaRPr kumimoji="0" lang="zh-CN" altLang="en-US" sz="2000">
                <a:solidFill>
                  <a:srgbClr val="4DEAFB"/>
                </a:solidFill>
              </a:endParaRPr>
            </a:p>
          </p:txBody>
        </p:sp>
      </p:grpSp>
      <p:sp>
        <p:nvSpPr>
          <p:cNvPr id="40" name="Text Box 5"/>
          <p:cNvSpPr txBox="1">
            <a:spLocks noChangeArrowheads="1"/>
          </p:cNvSpPr>
          <p:nvPr/>
        </p:nvSpPr>
        <p:spPr bwMode="auto">
          <a:xfrm>
            <a:off x="1638300" y="206375"/>
            <a:ext cx="57912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200">
                <a:solidFill>
                  <a:srgbClr val="66FF33"/>
                </a:solidFill>
              </a:rPr>
              <a:t>§14.7</a:t>
            </a:r>
            <a:r>
              <a:rPr lang="en-US" altLang="zh-CN" sz="3200">
                <a:solidFill>
                  <a:srgbClr val="66FF33"/>
                </a:solidFill>
                <a:latin typeface="方正书宋简体"/>
              </a:rPr>
              <a:t>  </a:t>
            </a:r>
            <a:r>
              <a:rPr lang="zh-CN" altLang="en-US" sz="3200">
                <a:solidFill>
                  <a:srgbClr val="66FF33"/>
                </a:solidFill>
                <a:latin typeface="方正书宋简体"/>
                <a:ea typeface="黑体" panose="02010609060101010101" pitchFamily="49" charset="-122"/>
              </a:rPr>
              <a:t>惠更斯</a:t>
            </a:r>
            <a:r>
              <a:rPr lang="en-US" altLang="zh-CN" sz="3200" b="0">
                <a:solidFill>
                  <a:srgbClr val="66FF33"/>
                </a:solidFill>
                <a:latin typeface="方正书宋简体"/>
                <a:ea typeface="黑体" panose="02010609060101010101" pitchFamily="49" charset="-122"/>
              </a:rPr>
              <a:t>—</a:t>
            </a:r>
            <a:r>
              <a:rPr lang="zh-CN" altLang="en-US" sz="3200">
                <a:solidFill>
                  <a:srgbClr val="66FF33"/>
                </a:solidFill>
                <a:latin typeface="方正书宋简体"/>
                <a:ea typeface="黑体" panose="02010609060101010101" pitchFamily="49" charset="-122"/>
              </a:rPr>
              <a:t>菲涅耳原理</a:t>
            </a:r>
            <a:endParaRPr lang="zh-CN" altLang="en-US" sz="3200">
              <a:solidFill>
                <a:srgbClr val="FFCC66"/>
              </a:solidFill>
              <a:latin typeface="方正书宋简体"/>
            </a:endParaRPr>
          </a:p>
        </p:txBody>
      </p:sp>
      <p:sp>
        <p:nvSpPr>
          <p:cNvPr id="41" name="Rectangle 11"/>
          <p:cNvSpPr>
            <a:spLocks noChangeArrowheads="1"/>
          </p:cNvSpPr>
          <p:nvPr/>
        </p:nvSpPr>
        <p:spPr bwMode="auto">
          <a:xfrm>
            <a:off x="850900" y="1328738"/>
            <a:ext cx="793591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6800" rIns="90000" bIns="46800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50000"/>
              </a:spcBef>
            </a:pPr>
            <a:r>
              <a:rPr lang="zh-CN" altLang="en-US" sz="2200">
                <a:solidFill>
                  <a:schemeClr val="bg1"/>
                </a:solidFill>
                <a:latin typeface="方正书宋简体"/>
              </a:rPr>
              <a:t>光在传播过程中绕过障碍物的边缘而偏离直线传播的现象</a:t>
            </a:r>
            <a:endParaRPr lang="zh-CN" altLang="en-US" sz="2200" b="0">
              <a:solidFill>
                <a:schemeClr val="bg1"/>
              </a:solidFill>
            </a:endParaRPr>
          </a:p>
        </p:txBody>
      </p:sp>
      <p:pic>
        <p:nvPicPr>
          <p:cNvPr id="44" name="Picture 21" descr="14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2888" y="3030538"/>
            <a:ext cx="2051050" cy="2541587"/>
          </a:xfrm>
          <a:prstGeom prst="rect">
            <a:avLst/>
          </a:prstGeom>
          <a:solidFill>
            <a:srgbClr val="FF9900"/>
          </a:solidFill>
          <a:ln w="9525">
            <a:solidFill>
              <a:srgbClr val="FF9900"/>
            </a:solidFill>
            <a:miter lim="800000"/>
            <a:headEnd/>
            <a:tailEnd/>
          </a:ln>
        </p:spPr>
      </p:pic>
      <p:sp>
        <p:nvSpPr>
          <p:cNvPr id="45" name="Text Box 24"/>
          <p:cNvSpPr txBox="1">
            <a:spLocks noChangeArrowheads="1"/>
          </p:cNvSpPr>
          <p:nvPr/>
        </p:nvSpPr>
        <p:spPr bwMode="auto">
          <a:xfrm>
            <a:off x="6592888" y="5676900"/>
            <a:ext cx="2193925" cy="395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en-US" altLang="zh-CN" sz="2000">
                <a:solidFill>
                  <a:schemeClr val="bg1"/>
                </a:solidFill>
                <a:ea typeface="楷体_GB2312" pitchFamily="49" charset="-122"/>
              </a:rPr>
              <a:t>(</a:t>
            </a:r>
            <a:r>
              <a:rPr kumimoji="0" lang="zh-CN" altLang="en-US" sz="2000">
                <a:solidFill>
                  <a:schemeClr val="bg1"/>
                </a:solidFill>
                <a:latin typeface="Arial" panose="020B0604020202020204" pitchFamily="34" charset="0"/>
                <a:ea typeface="楷体_GB2312" pitchFamily="49" charset="-122"/>
              </a:rPr>
              <a:t>剃须刀边缘衍射</a:t>
            </a:r>
            <a:r>
              <a:rPr kumimoji="0" lang="en-US" altLang="zh-CN" sz="2000">
                <a:solidFill>
                  <a:schemeClr val="bg1"/>
                </a:solidFill>
                <a:ea typeface="楷体_GB2312" pitchFamily="49" charset="-122"/>
              </a:rPr>
              <a:t>)</a:t>
            </a:r>
            <a:endParaRPr kumimoji="0" lang="en-US" altLang="zh-CN" sz="2000">
              <a:solidFill>
                <a:schemeClr val="bg1"/>
              </a:solidFill>
              <a:latin typeface="Arial" panose="020B0604020202020204" pitchFamily="34" charset="0"/>
              <a:ea typeface="楷体_GB2312" pitchFamily="49" charset="-122"/>
            </a:endParaRPr>
          </a:p>
        </p:txBody>
      </p:sp>
      <p:sp>
        <p:nvSpPr>
          <p:cNvPr id="19466" name="灯片编号占位符 1"/>
          <p:cNvSpPr txBox="1"/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B9E47FB3-4442-452C-A057-3EFEF20FC40B}" type="slidenum">
              <a:rPr lang="en-US" altLang="zh-CN" b="0">
                <a:solidFill>
                  <a:srgbClr val="FF00FF"/>
                </a:solidFill>
              </a:rPr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  <a:endParaRPr lang="en-US" altLang="zh-CN" b="0">
              <a:solidFill>
                <a:srgbClr val="FF00FF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3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63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6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498" grpId="0" autoUpdateAnimBg="0"/>
      <p:bldP spid="63499" grpId="0" autoUpdateAnimBg="0"/>
      <p:bldP spid="40" grpId="0" autoUpdateAnimBg="0"/>
      <p:bldP spid="41" grpId="0" autoUpdateAnimBg="0"/>
      <p:bldP spid="4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ext Box 2"/>
          <p:cNvSpPr txBox="1">
            <a:spLocks noChangeArrowheads="1"/>
          </p:cNvSpPr>
          <p:nvPr/>
        </p:nvSpPr>
        <p:spPr bwMode="auto">
          <a:xfrm>
            <a:off x="1377950" y="3789363"/>
            <a:ext cx="655161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0" lang="zh-CN" altLang="en-US">
                <a:solidFill>
                  <a:srgbClr val="FFFF00"/>
                </a:solidFill>
              </a:rPr>
              <a:t>圆孔</a:t>
            </a:r>
            <a:r>
              <a:rPr lang="zh-CN" altLang="en-US">
                <a:solidFill>
                  <a:srgbClr val="FFFF00"/>
                </a:solidFill>
              </a:rPr>
              <a:t>衍射                                     </a:t>
            </a:r>
            <a:r>
              <a:rPr kumimoji="0" lang="zh-CN" altLang="en-US">
                <a:solidFill>
                  <a:srgbClr val="FFFF00"/>
                </a:solidFill>
              </a:rPr>
              <a:t>单缝</a:t>
            </a:r>
            <a:r>
              <a:rPr lang="zh-CN" altLang="en-US">
                <a:solidFill>
                  <a:srgbClr val="FFFF00"/>
                </a:solidFill>
              </a:rPr>
              <a:t>衍射</a:t>
            </a:r>
            <a:endParaRPr lang="zh-CN" altLang="en-US">
              <a:solidFill>
                <a:srgbClr val="FFFF00"/>
              </a:solidFill>
            </a:endParaRPr>
          </a:p>
        </p:txBody>
      </p:sp>
      <p:pic>
        <p:nvPicPr>
          <p:cNvPr id="23555" name="Picture 3" descr="Image4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063" y="333375"/>
            <a:ext cx="8139112" cy="3386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687" name="Text Box 7"/>
          <p:cNvSpPr txBox="1">
            <a:spLocks noChangeArrowheads="1"/>
          </p:cNvSpPr>
          <p:nvPr/>
        </p:nvSpPr>
        <p:spPr bwMode="auto">
          <a:xfrm>
            <a:off x="319088" y="5357813"/>
            <a:ext cx="8610600" cy="1063625"/>
          </a:xfrm>
          <a:prstGeom prst="rect">
            <a:avLst/>
          </a:prstGeom>
          <a:noFill/>
          <a:ln w="22225">
            <a:solidFill>
              <a:srgbClr val="FF66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0" tIns="46800" rIns="90000" bIns="46800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kumimoji="0" lang="en-US" altLang="zh-CN">
                <a:solidFill>
                  <a:schemeClr val="hlink"/>
                </a:solidFill>
                <a:ea typeface="仿宋_GB2312" panose="02010609030101010101" charset="-122"/>
                <a:cs typeface="仿宋_GB2312" panose="02010609030101010101" charset="-122"/>
              </a:rPr>
              <a:t>        </a:t>
            </a:r>
            <a:r>
              <a:rPr kumimoji="0" lang="zh-CN" altLang="en-US">
                <a:solidFill>
                  <a:schemeClr val="bg1"/>
                </a:solidFill>
              </a:rPr>
              <a:t>衍射现象明显取决于</a:t>
            </a:r>
            <a:r>
              <a:rPr kumimoji="0" lang="zh-CN" altLang="en-US">
                <a:solidFill>
                  <a:schemeClr val="bg1"/>
                </a:solidFill>
                <a:latin typeface="方正书宋简体"/>
              </a:rPr>
              <a:t>障碍物</a:t>
            </a:r>
            <a:r>
              <a:rPr kumimoji="0" lang="zh-CN" altLang="en-US">
                <a:solidFill>
                  <a:schemeClr val="bg1"/>
                </a:solidFill>
              </a:rPr>
              <a:t>线度与波长的对比，波长越大，</a:t>
            </a:r>
            <a:r>
              <a:rPr kumimoji="0" lang="zh-CN" altLang="en-US">
                <a:solidFill>
                  <a:schemeClr val="bg1"/>
                </a:solidFill>
                <a:latin typeface="方正书宋简体"/>
              </a:rPr>
              <a:t>障碍物</a:t>
            </a:r>
            <a:r>
              <a:rPr kumimoji="0" lang="zh-CN" altLang="en-US">
                <a:solidFill>
                  <a:schemeClr val="bg1"/>
                </a:solidFill>
              </a:rPr>
              <a:t>越小，衍射越明显。</a:t>
            </a:r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71689" name="Text Box 9"/>
          <p:cNvSpPr txBox="1">
            <a:spLocks noChangeArrowheads="1"/>
          </p:cNvSpPr>
          <p:nvPr/>
        </p:nvSpPr>
        <p:spPr bwMode="auto">
          <a:xfrm>
            <a:off x="323850" y="4567238"/>
            <a:ext cx="28194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50000"/>
              </a:spcBef>
            </a:pPr>
            <a:r>
              <a:rPr kumimoji="0" lang="zh-CN" altLang="en-US" sz="2800">
                <a:solidFill>
                  <a:srgbClr val="4DEAFB"/>
                </a:solidFill>
              </a:rPr>
              <a:t>衍射的共性：</a:t>
            </a:r>
            <a:endParaRPr kumimoji="0" lang="zh-CN" altLang="en-US" sz="2800">
              <a:solidFill>
                <a:srgbClr val="4DEAFB"/>
              </a:solidFill>
            </a:endParaRPr>
          </a:p>
        </p:txBody>
      </p:sp>
      <p:sp>
        <p:nvSpPr>
          <p:cNvPr id="71690" name="Text Box 10"/>
          <p:cNvSpPr txBox="1">
            <a:spLocks noChangeArrowheads="1"/>
          </p:cNvSpPr>
          <p:nvPr/>
        </p:nvSpPr>
        <p:spPr bwMode="auto">
          <a:xfrm>
            <a:off x="2484438" y="4371975"/>
            <a:ext cx="57308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50000"/>
              </a:spcBef>
            </a:pPr>
            <a:r>
              <a:rPr kumimoji="0" lang="en-US" altLang="zh-CN">
                <a:solidFill>
                  <a:srgbClr val="76FB4D"/>
                </a:solidFill>
              </a:rPr>
              <a:t>•  </a:t>
            </a:r>
            <a:r>
              <a:rPr kumimoji="0" lang="zh-CN" altLang="en-US">
                <a:solidFill>
                  <a:srgbClr val="76FB4D"/>
                </a:solidFill>
              </a:rPr>
              <a:t>光在被限制的方向进行了扩展</a:t>
            </a:r>
            <a:endParaRPr kumimoji="0" lang="zh-CN" altLang="en-US">
              <a:solidFill>
                <a:srgbClr val="76FB4D"/>
              </a:solidFill>
            </a:endParaRPr>
          </a:p>
        </p:txBody>
      </p:sp>
      <p:sp>
        <p:nvSpPr>
          <p:cNvPr id="71691" name="Text Box 11"/>
          <p:cNvSpPr txBox="1">
            <a:spLocks noChangeArrowheads="1"/>
          </p:cNvSpPr>
          <p:nvPr/>
        </p:nvSpPr>
        <p:spPr bwMode="auto">
          <a:xfrm>
            <a:off x="2484438" y="4829175"/>
            <a:ext cx="49450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50000"/>
              </a:spcBef>
            </a:pPr>
            <a:r>
              <a:rPr kumimoji="0" lang="en-US" altLang="zh-CN">
                <a:solidFill>
                  <a:srgbClr val="76FB4D"/>
                </a:solidFill>
              </a:rPr>
              <a:t>•  </a:t>
            </a:r>
            <a:r>
              <a:rPr kumimoji="0" lang="zh-CN" altLang="en-US">
                <a:solidFill>
                  <a:srgbClr val="76FB4D"/>
                </a:solidFill>
              </a:rPr>
              <a:t>光强重新分配</a:t>
            </a:r>
            <a:endParaRPr kumimoji="0" lang="zh-CN" altLang="en-US">
              <a:solidFill>
                <a:srgbClr val="76FB4D"/>
              </a:solidFill>
            </a:endParaRPr>
          </a:p>
        </p:txBody>
      </p:sp>
      <p:sp>
        <p:nvSpPr>
          <p:cNvPr id="20488" name="灯片编号占位符 1"/>
          <p:cNvSpPr txBox="1"/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859394B0-E71E-4E1F-AECF-399AF37D86C7}" type="slidenum">
              <a:rPr lang="en-US" altLang="zh-CN" b="0">
                <a:solidFill>
                  <a:srgbClr val="FF00FF"/>
                </a:solidFill>
              </a:rPr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  <a:endParaRPr lang="en-US" altLang="zh-CN" b="0">
              <a:solidFill>
                <a:srgbClr val="FF00FF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3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3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1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1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71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71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4" grpId="0"/>
      <p:bldP spid="71687" grpId="0" animBg="1" autoUpdateAnimBg="0"/>
      <p:bldP spid="71689" grpId="0" autoUpdateAnimBg="0"/>
      <p:bldP spid="71690" grpId="0" autoUpdateAnimBg="0"/>
      <p:bldP spid="71691" grpId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80" name="Text Box 4"/>
          <p:cNvSpPr txBox="1">
            <a:spLocks noChangeArrowheads="1"/>
          </p:cNvSpPr>
          <p:nvPr/>
        </p:nvSpPr>
        <p:spPr bwMode="auto">
          <a:xfrm>
            <a:off x="250825" y="228600"/>
            <a:ext cx="4038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rgbClr val="FFFF66"/>
                </a:solidFill>
                <a:latin typeface="宋体" panose="02010600030101010101" pitchFamily="2" charset="-122"/>
              </a:rPr>
              <a:t>二</a:t>
            </a:r>
            <a:r>
              <a:rPr lang="en-US" altLang="zh-CN">
                <a:solidFill>
                  <a:srgbClr val="FFFF66"/>
                </a:solidFill>
                <a:latin typeface="宋体" panose="02010600030101010101" pitchFamily="2" charset="-122"/>
              </a:rPr>
              <a:t>.</a:t>
            </a:r>
            <a:r>
              <a:rPr lang="zh-CN" altLang="en-US">
                <a:solidFill>
                  <a:srgbClr val="FFFF66"/>
                </a:solidFill>
                <a:latin typeface="宋体" panose="02010600030101010101" pitchFamily="2" charset="-122"/>
              </a:rPr>
              <a:t>光的衍射分类</a:t>
            </a:r>
            <a:endParaRPr lang="zh-CN" altLang="en-US">
              <a:solidFill>
                <a:srgbClr val="FFFF66"/>
              </a:solidFill>
              <a:latin typeface="宋体" panose="02010600030101010101" pitchFamily="2" charset="-122"/>
            </a:endParaRPr>
          </a:p>
        </p:txBody>
      </p:sp>
      <p:sp>
        <p:nvSpPr>
          <p:cNvPr id="75781" name="Oval 5"/>
          <p:cNvSpPr>
            <a:spLocks noChangeArrowheads="1"/>
          </p:cNvSpPr>
          <p:nvPr/>
        </p:nvSpPr>
        <p:spPr bwMode="auto">
          <a:xfrm>
            <a:off x="4572000" y="1828800"/>
            <a:ext cx="152400" cy="152400"/>
          </a:xfrm>
          <a:prstGeom prst="ellipse">
            <a:avLst/>
          </a:prstGeom>
          <a:solidFill>
            <a:srgbClr val="99FF66"/>
          </a:solidFill>
          <a:ln w="9525">
            <a:solidFill>
              <a:srgbClr val="66FF33"/>
            </a:solidFill>
            <a:round/>
          </a:ln>
        </p:spPr>
        <p:txBody>
          <a:bodyPr wrap="none" lIns="90000" tIns="46800" rIns="90000" bIns="46800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75783" name="Line 7"/>
          <p:cNvSpPr>
            <a:spLocks noChangeShapeType="1"/>
          </p:cNvSpPr>
          <p:nvPr/>
        </p:nvSpPr>
        <p:spPr bwMode="auto">
          <a:xfrm>
            <a:off x="8305800" y="609600"/>
            <a:ext cx="0" cy="281940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/>
          <a:lstStyle/>
          <a:p>
            <a:endParaRPr lang="zh-CN" altLang="en-US"/>
          </a:p>
        </p:txBody>
      </p:sp>
      <p:grpSp>
        <p:nvGrpSpPr>
          <p:cNvPr id="2" name="Group 65"/>
          <p:cNvGrpSpPr/>
          <p:nvPr/>
        </p:nvGrpSpPr>
        <p:grpSpPr bwMode="auto">
          <a:xfrm>
            <a:off x="4648200" y="1219200"/>
            <a:ext cx="1752600" cy="1371600"/>
            <a:chOff x="2928" y="768"/>
            <a:chExt cx="1104" cy="864"/>
          </a:xfrm>
        </p:grpSpPr>
        <p:sp>
          <p:nvSpPr>
            <p:cNvPr id="21565" name="Line 6"/>
            <p:cNvSpPr>
              <a:spLocks noChangeShapeType="1"/>
            </p:cNvSpPr>
            <p:nvPr/>
          </p:nvSpPr>
          <p:spPr bwMode="auto">
            <a:xfrm>
              <a:off x="2928" y="1200"/>
              <a:ext cx="1104" cy="0"/>
            </a:xfrm>
            <a:prstGeom prst="line">
              <a:avLst/>
            </a:prstGeom>
            <a:noFill/>
            <a:ln w="19050">
              <a:solidFill>
                <a:srgbClr val="FFCC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66" name="Line 8"/>
            <p:cNvSpPr>
              <a:spLocks noChangeShapeType="1"/>
            </p:cNvSpPr>
            <p:nvPr/>
          </p:nvSpPr>
          <p:spPr bwMode="auto">
            <a:xfrm flipV="1">
              <a:off x="2928" y="1056"/>
              <a:ext cx="1104" cy="144"/>
            </a:xfrm>
            <a:prstGeom prst="line">
              <a:avLst/>
            </a:prstGeom>
            <a:noFill/>
            <a:ln w="19050">
              <a:solidFill>
                <a:srgbClr val="FFCC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67" name="Line 9"/>
            <p:cNvSpPr>
              <a:spLocks noChangeShapeType="1"/>
            </p:cNvSpPr>
            <p:nvPr/>
          </p:nvSpPr>
          <p:spPr bwMode="auto">
            <a:xfrm>
              <a:off x="2928" y="1200"/>
              <a:ext cx="1104" cy="144"/>
            </a:xfrm>
            <a:prstGeom prst="line">
              <a:avLst/>
            </a:prstGeom>
            <a:noFill/>
            <a:ln w="19050">
              <a:solidFill>
                <a:srgbClr val="FFCC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68" name="Line 10"/>
            <p:cNvSpPr>
              <a:spLocks noChangeShapeType="1"/>
            </p:cNvSpPr>
            <p:nvPr/>
          </p:nvSpPr>
          <p:spPr bwMode="auto">
            <a:xfrm flipV="1">
              <a:off x="2928" y="912"/>
              <a:ext cx="1104" cy="288"/>
            </a:xfrm>
            <a:prstGeom prst="line">
              <a:avLst/>
            </a:prstGeom>
            <a:noFill/>
            <a:ln w="19050">
              <a:solidFill>
                <a:srgbClr val="FFCC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69" name="Line 11"/>
            <p:cNvSpPr>
              <a:spLocks noChangeShapeType="1"/>
            </p:cNvSpPr>
            <p:nvPr/>
          </p:nvSpPr>
          <p:spPr bwMode="auto">
            <a:xfrm>
              <a:off x="2928" y="1200"/>
              <a:ext cx="1104" cy="288"/>
            </a:xfrm>
            <a:prstGeom prst="line">
              <a:avLst/>
            </a:prstGeom>
            <a:noFill/>
            <a:ln w="19050">
              <a:solidFill>
                <a:srgbClr val="FFCC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70" name="Line 12"/>
            <p:cNvSpPr>
              <a:spLocks noChangeShapeType="1"/>
            </p:cNvSpPr>
            <p:nvPr/>
          </p:nvSpPr>
          <p:spPr bwMode="auto">
            <a:xfrm flipV="1">
              <a:off x="2928" y="768"/>
              <a:ext cx="1104" cy="432"/>
            </a:xfrm>
            <a:prstGeom prst="line">
              <a:avLst/>
            </a:prstGeom>
            <a:noFill/>
            <a:ln w="19050">
              <a:solidFill>
                <a:srgbClr val="FFCC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71" name="Line 13"/>
            <p:cNvSpPr>
              <a:spLocks noChangeShapeType="1"/>
            </p:cNvSpPr>
            <p:nvPr/>
          </p:nvSpPr>
          <p:spPr bwMode="auto">
            <a:xfrm>
              <a:off x="2928" y="1200"/>
              <a:ext cx="1104" cy="432"/>
            </a:xfrm>
            <a:prstGeom prst="line">
              <a:avLst/>
            </a:prstGeom>
            <a:noFill/>
            <a:ln w="19050">
              <a:solidFill>
                <a:srgbClr val="FFCC00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</p:grpSp>
      <p:sp>
        <p:nvSpPr>
          <p:cNvPr id="75790" name="Line 14"/>
          <p:cNvSpPr>
            <a:spLocks noChangeShapeType="1"/>
          </p:cNvSpPr>
          <p:nvPr/>
        </p:nvSpPr>
        <p:spPr bwMode="auto">
          <a:xfrm>
            <a:off x="6400800" y="2362200"/>
            <a:ext cx="0" cy="1066800"/>
          </a:xfrm>
          <a:prstGeom prst="line">
            <a:avLst/>
          </a:prstGeom>
          <a:noFill/>
          <a:ln w="76200">
            <a:solidFill>
              <a:srgbClr val="C0C0C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/>
          <a:lstStyle/>
          <a:p>
            <a:endParaRPr lang="zh-CN" altLang="en-US"/>
          </a:p>
        </p:txBody>
      </p:sp>
      <p:sp>
        <p:nvSpPr>
          <p:cNvPr id="75791" name="Line 15"/>
          <p:cNvSpPr>
            <a:spLocks noChangeShapeType="1"/>
          </p:cNvSpPr>
          <p:nvPr/>
        </p:nvSpPr>
        <p:spPr bwMode="auto">
          <a:xfrm>
            <a:off x="6400800" y="457200"/>
            <a:ext cx="0" cy="990600"/>
          </a:xfrm>
          <a:prstGeom prst="line">
            <a:avLst/>
          </a:prstGeom>
          <a:noFill/>
          <a:ln w="76200">
            <a:solidFill>
              <a:srgbClr val="C0C0C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/>
          <a:lstStyle/>
          <a:p>
            <a:endParaRPr lang="zh-CN" altLang="en-US"/>
          </a:p>
        </p:txBody>
      </p:sp>
      <p:graphicFrame>
        <p:nvGraphicFramePr>
          <p:cNvPr id="75802" name="Object 2"/>
          <p:cNvGraphicFramePr>
            <a:graphicFrameLocks noChangeAspect="1"/>
          </p:cNvGraphicFramePr>
          <p:nvPr/>
        </p:nvGraphicFramePr>
        <p:xfrm>
          <a:off x="8351838" y="911225"/>
          <a:ext cx="423862" cy="484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754" name="Equation" r:id="rId1" imgW="167005" imgH="189865" progId="Equation.3">
                  <p:embed/>
                </p:oleObj>
              </mc:Choice>
              <mc:Fallback>
                <p:oleObj name="Equation" r:id="rId1" imgW="167005" imgH="189865" progId="Equation.3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51838" y="911225"/>
                        <a:ext cx="423862" cy="4841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803" name="Object 3"/>
          <p:cNvGraphicFramePr>
            <a:graphicFrameLocks noChangeAspect="1"/>
          </p:cNvGraphicFramePr>
          <p:nvPr/>
        </p:nvGraphicFramePr>
        <p:xfrm>
          <a:off x="8399463" y="1905000"/>
          <a:ext cx="363537" cy="42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755" name="公式" r:id="rId3" imgW="133985" imgH="167005" progId="Equation.3">
                  <p:embed/>
                </p:oleObj>
              </mc:Choice>
              <mc:Fallback>
                <p:oleObj name="公式" r:id="rId3" imgW="133985" imgH="167005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99463" y="1905000"/>
                        <a:ext cx="363537" cy="4238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804" name="Object 4"/>
          <p:cNvGraphicFramePr>
            <a:graphicFrameLocks noChangeAspect="1"/>
          </p:cNvGraphicFramePr>
          <p:nvPr/>
        </p:nvGraphicFramePr>
        <p:xfrm>
          <a:off x="4114800" y="1676400"/>
          <a:ext cx="393700" cy="42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756" name="公式" r:id="rId5" imgW="144780" imgH="167005" progId="Equation.3">
                  <p:embed/>
                </p:oleObj>
              </mc:Choice>
              <mc:Fallback>
                <p:oleObj name="公式" r:id="rId5" imgW="144780" imgH="167005" progId="Equation.3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14800" y="1676400"/>
                        <a:ext cx="393700" cy="4238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805" name="Object 5"/>
          <p:cNvGraphicFramePr>
            <a:graphicFrameLocks noChangeAspect="1"/>
          </p:cNvGraphicFramePr>
          <p:nvPr/>
        </p:nvGraphicFramePr>
        <p:xfrm>
          <a:off x="6553200" y="2819400"/>
          <a:ext cx="393700" cy="392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757" name="公式" r:id="rId7" imgW="144780" imgH="144780" progId="Equation.3">
                  <p:embed/>
                </p:oleObj>
              </mc:Choice>
              <mc:Fallback>
                <p:oleObj name="公式" r:id="rId7" imgW="144780" imgH="144780" progId="Equation.3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53200" y="2819400"/>
                        <a:ext cx="393700" cy="392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806" name="Object 6"/>
          <p:cNvGraphicFramePr>
            <a:graphicFrameLocks noChangeAspect="1"/>
          </p:cNvGraphicFramePr>
          <p:nvPr/>
        </p:nvGraphicFramePr>
        <p:xfrm>
          <a:off x="8388350" y="2852738"/>
          <a:ext cx="393700" cy="422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758" name="公式" r:id="rId9" imgW="144780" imgH="167005" progId="Equation.3">
                  <p:embed/>
                </p:oleObj>
              </mc:Choice>
              <mc:Fallback>
                <p:oleObj name="公式" r:id="rId9" imgW="144780" imgH="167005" progId="Equation.3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8350" y="2852738"/>
                        <a:ext cx="393700" cy="422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807" name="Object 7"/>
          <p:cNvGraphicFramePr>
            <a:graphicFrameLocks noChangeAspect="1"/>
          </p:cNvGraphicFramePr>
          <p:nvPr/>
        </p:nvGraphicFramePr>
        <p:xfrm>
          <a:off x="6019800" y="1676400"/>
          <a:ext cx="363538" cy="392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759" name="公式" r:id="rId11" imgW="133985" imgH="144780" progId="Equation.3">
                  <p:embed/>
                </p:oleObj>
              </mc:Choice>
              <mc:Fallback>
                <p:oleObj name="公式" r:id="rId11" imgW="133985" imgH="144780" progId="Equation.3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19800" y="1676400"/>
                        <a:ext cx="363538" cy="392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Group 66"/>
          <p:cNvGrpSpPr/>
          <p:nvPr/>
        </p:nvGrpSpPr>
        <p:grpSpPr bwMode="auto">
          <a:xfrm>
            <a:off x="6400800" y="1219200"/>
            <a:ext cx="1981200" cy="1143000"/>
            <a:chOff x="4032" y="768"/>
            <a:chExt cx="1248" cy="720"/>
          </a:xfrm>
        </p:grpSpPr>
        <p:sp>
          <p:nvSpPr>
            <p:cNvPr id="21553" name="Line 16"/>
            <p:cNvSpPr>
              <a:spLocks noChangeAspect="1" noChangeShapeType="1"/>
            </p:cNvSpPr>
            <p:nvPr/>
          </p:nvSpPr>
          <p:spPr bwMode="auto">
            <a:xfrm>
              <a:off x="4032" y="912"/>
              <a:ext cx="1211" cy="419"/>
            </a:xfrm>
            <a:prstGeom prst="line">
              <a:avLst/>
            </a:prstGeom>
            <a:noFill/>
            <a:ln w="19050">
              <a:solidFill>
                <a:srgbClr val="66FF33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54" name="Line 17"/>
            <p:cNvSpPr>
              <a:spLocks noChangeAspect="1" noChangeShapeType="1"/>
            </p:cNvSpPr>
            <p:nvPr/>
          </p:nvSpPr>
          <p:spPr bwMode="auto">
            <a:xfrm>
              <a:off x="4032" y="1056"/>
              <a:ext cx="1152" cy="265"/>
            </a:xfrm>
            <a:prstGeom prst="line">
              <a:avLst/>
            </a:prstGeom>
            <a:noFill/>
            <a:ln w="19050">
              <a:solidFill>
                <a:srgbClr val="66FF33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55" name="Line 18"/>
            <p:cNvSpPr>
              <a:spLocks noChangeAspect="1" noChangeShapeType="1"/>
            </p:cNvSpPr>
            <p:nvPr/>
          </p:nvSpPr>
          <p:spPr bwMode="auto">
            <a:xfrm>
              <a:off x="4032" y="1200"/>
              <a:ext cx="1236" cy="137"/>
            </a:xfrm>
            <a:prstGeom prst="line">
              <a:avLst/>
            </a:prstGeom>
            <a:noFill/>
            <a:ln w="19050">
              <a:solidFill>
                <a:srgbClr val="66FF33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56" name="Line 19"/>
            <p:cNvSpPr>
              <a:spLocks noChangeShapeType="1"/>
            </p:cNvSpPr>
            <p:nvPr/>
          </p:nvSpPr>
          <p:spPr bwMode="auto">
            <a:xfrm>
              <a:off x="4032" y="1344"/>
              <a:ext cx="1200" cy="0"/>
            </a:xfrm>
            <a:prstGeom prst="line">
              <a:avLst/>
            </a:prstGeom>
            <a:noFill/>
            <a:ln w="19050">
              <a:solidFill>
                <a:srgbClr val="66FF33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57" name="Line 20"/>
            <p:cNvSpPr>
              <a:spLocks noChangeShapeType="1"/>
            </p:cNvSpPr>
            <p:nvPr/>
          </p:nvSpPr>
          <p:spPr bwMode="auto">
            <a:xfrm flipV="1">
              <a:off x="4032" y="1344"/>
              <a:ext cx="1200" cy="144"/>
            </a:xfrm>
            <a:prstGeom prst="line">
              <a:avLst/>
            </a:prstGeom>
            <a:noFill/>
            <a:ln w="19050">
              <a:solidFill>
                <a:srgbClr val="66FF33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58" name="Line 21"/>
            <p:cNvSpPr>
              <a:spLocks noChangeShapeType="1"/>
            </p:cNvSpPr>
            <p:nvPr/>
          </p:nvSpPr>
          <p:spPr bwMode="auto">
            <a:xfrm flipV="1">
              <a:off x="4032" y="816"/>
              <a:ext cx="1200" cy="672"/>
            </a:xfrm>
            <a:prstGeom prst="line">
              <a:avLst/>
            </a:prstGeom>
            <a:noFill/>
            <a:ln w="19050">
              <a:solidFill>
                <a:srgbClr val="66FF33"/>
              </a:solidFill>
              <a:prstDash val="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59" name="Line 22"/>
            <p:cNvSpPr>
              <a:spLocks noChangeShapeType="1"/>
            </p:cNvSpPr>
            <p:nvPr/>
          </p:nvSpPr>
          <p:spPr bwMode="auto">
            <a:xfrm flipV="1">
              <a:off x="4032" y="816"/>
              <a:ext cx="1200" cy="528"/>
            </a:xfrm>
            <a:prstGeom prst="line">
              <a:avLst/>
            </a:prstGeom>
            <a:noFill/>
            <a:ln w="19050">
              <a:solidFill>
                <a:srgbClr val="66FF33"/>
              </a:solidFill>
              <a:prstDash val="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60" name="Line 23"/>
            <p:cNvSpPr>
              <a:spLocks noChangeShapeType="1"/>
            </p:cNvSpPr>
            <p:nvPr/>
          </p:nvSpPr>
          <p:spPr bwMode="auto">
            <a:xfrm flipV="1">
              <a:off x="4032" y="816"/>
              <a:ext cx="1200" cy="384"/>
            </a:xfrm>
            <a:prstGeom prst="line">
              <a:avLst/>
            </a:prstGeom>
            <a:noFill/>
            <a:ln w="19050">
              <a:solidFill>
                <a:srgbClr val="66FF33"/>
              </a:solidFill>
              <a:prstDash val="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61" name="Line 24"/>
            <p:cNvSpPr>
              <a:spLocks noChangeShapeType="1"/>
            </p:cNvSpPr>
            <p:nvPr/>
          </p:nvSpPr>
          <p:spPr bwMode="auto">
            <a:xfrm flipV="1">
              <a:off x="4032" y="816"/>
              <a:ext cx="1200" cy="240"/>
            </a:xfrm>
            <a:prstGeom prst="line">
              <a:avLst/>
            </a:prstGeom>
            <a:noFill/>
            <a:ln w="19050">
              <a:solidFill>
                <a:srgbClr val="66FF33"/>
              </a:solidFill>
              <a:prstDash val="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62" name="Line 25"/>
            <p:cNvSpPr>
              <a:spLocks noChangeShapeType="1"/>
            </p:cNvSpPr>
            <p:nvPr/>
          </p:nvSpPr>
          <p:spPr bwMode="auto">
            <a:xfrm flipV="1">
              <a:off x="4032" y="816"/>
              <a:ext cx="1200" cy="96"/>
            </a:xfrm>
            <a:prstGeom prst="line">
              <a:avLst/>
            </a:prstGeom>
            <a:noFill/>
            <a:ln w="19050">
              <a:solidFill>
                <a:srgbClr val="66FF33"/>
              </a:solidFill>
              <a:prstDash val="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63" name="Oval 32"/>
            <p:cNvSpPr>
              <a:spLocks noChangeArrowheads="1"/>
            </p:cNvSpPr>
            <p:nvPr/>
          </p:nvSpPr>
          <p:spPr bwMode="auto">
            <a:xfrm>
              <a:off x="5184" y="768"/>
              <a:ext cx="96" cy="96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lIns="90000" tIns="46800" rIns="90000" bIns="46800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21564" name="Oval 33"/>
            <p:cNvSpPr>
              <a:spLocks noChangeArrowheads="1"/>
            </p:cNvSpPr>
            <p:nvPr/>
          </p:nvSpPr>
          <p:spPr bwMode="auto">
            <a:xfrm>
              <a:off x="5184" y="1296"/>
              <a:ext cx="96" cy="96"/>
            </a:xfrm>
            <a:prstGeom prst="ellipse">
              <a:avLst/>
            </a:prstGeom>
            <a:solidFill>
              <a:srgbClr val="FF9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lIns="90000" tIns="46800" rIns="90000" bIns="46800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</p:grpSp>
      <p:graphicFrame>
        <p:nvGraphicFramePr>
          <p:cNvPr id="75810" name="Object 8"/>
          <p:cNvGraphicFramePr>
            <a:graphicFrameLocks noChangeAspect="1"/>
          </p:cNvGraphicFramePr>
          <p:nvPr/>
        </p:nvGraphicFramePr>
        <p:xfrm>
          <a:off x="6553200" y="457200"/>
          <a:ext cx="393700" cy="392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760" name="公式" r:id="rId13" imgW="144780" imgH="144780" progId="Equation.3">
                  <p:embed/>
                </p:oleObj>
              </mc:Choice>
              <mc:Fallback>
                <p:oleObj name="公式" r:id="rId13" imgW="144780" imgH="144780" progId="Equation.3">
                  <p:embed/>
                  <p:pic>
                    <p:nvPicPr>
                      <p:cNvPr id="0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53200" y="457200"/>
                        <a:ext cx="393700" cy="392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5811" name="Text Box 35"/>
          <p:cNvSpPr txBox="1">
            <a:spLocks noChangeArrowheads="1"/>
          </p:cNvSpPr>
          <p:nvPr/>
        </p:nvSpPr>
        <p:spPr bwMode="auto">
          <a:xfrm>
            <a:off x="2590800" y="4267200"/>
            <a:ext cx="2514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>
                <a:solidFill>
                  <a:schemeClr val="bg1"/>
                </a:solidFill>
                <a:ea typeface="仿宋_GB2312" panose="02010609030101010101" charset="-122"/>
                <a:cs typeface="仿宋_GB2312" panose="02010609030101010101" charset="-122"/>
              </a:rPr>
              <a:t>——</a:t>
            </a:r>
            <a:r>
              <a:rPr lang="en-US" altLang="zh-CN">
                <a:solidFill>
                  <a:schemeClr val="bg1"/>
                </a:solidFill>
                <a:latin typeface="方正书宋简体"/>
                <a:ea typeface="仿宋_GB2312" panose="02010609030101010101" charset="-122"/>
                <a:cs typeface="仿宋_GB2312" panose="02010609030101010101" charset="-122"/>
              </a:rPr>
              <a:t> </a:t>
            </a:r>
            <a:r>
              <a:rPr lang="zh-CN" altLang="en-US">
                <a:solidFill>
                  <a:schemeClr val="bg1"/>
                </a:solidFill>
                <a:latin typeface="方正书宋简体"/>
                <a:ea typeface="仿宋_GB2312" panose="02010609030101010101" charset="-122"/>
                <a:cs typeface="仿宋_GB2312" panose="02010609030101010101" charset="-122"/>
              </a:rPr>
              <a:t>远场衍射</a:t>
            </a:r>
            <a:endParaRPr lang="zh-CN" altLang="en-US">
              <a:solidFill>
                <a:schemeClr val="bg1"/>
              </a:solidFill>
              <a:latin typeface="方正书宋简体"/>
              <a:ea typeface="仿宋_GB2312" panose="02010609030101010101" charset="-122"/>
              <a:cs typeface="仿宋_GB2312" panose="02010609030101010101" charset="-122"/>
            </a:endParaRPr>
          </a:p>
        </p:txBody>
      </p:sp>
      <p:sp>
        <p:nvSpPr>
          <p:cNvPr id="75812" name="Text Box 36"/>
          <p:cNvSpPr txBox="1">
            <a:spLocks noChangeArrowheads="1"/>
          </p:cNvSpPr>
          <p:nvPr/>
        </p:nvSpPr>
        <p:spPr bwMode="auto">
          <a:xfrm>
            <a:off x="381000" y="2133600"/>
            <a:ext cx="23622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>
                <a:solidFill>
                  <a:srgbClr val="99FF33"/>
                </a:solidFill>
                <a:latin typeface="方正书宋简体"/>
              </a:rPr>
              <a:t>1  </a:t>
            </a:r>
            <a:r>
              <a:rPr lang="zh-CN" altLang="en-US">
                <a:solidFill>
                  <a:srgbClr val="99FF33"/>
                </a:solidFill>
                <a:latin typeface="方正书宋简体"/>
              </a:rPr>
              <a:t>菲涅耳衍射</a:t>
            </a:r>
            <a:r>
              <a:rPr lang="zh-CN" altLang="en-US" sz="3200">
                <a:solidFill>
                  <a:srgbClr val="99FF33"/>
                </a:solidFill>
                <a:latin typeface="方正书宋简体"/>
              </a:rPr>
              <a:t> </a:t>
            </a:r>
            <a:endParaRPr lang="zh-CN" altLang="en-US" sz="3200">
              <a:solidFill>
                <a:srgbClr val="99FF33"/>
              </a:solidFill>
              <a:latin typeface="方正书宋简体"/>
            </a:endParaRPr>
          </a:p>
        </p:txBody>
      </p:sp>
      <p:sp>
        <p:nvSpPr>
          <p:cNvPr id="75813" name="Text Box 37"/>
          <p:cNvSpPr txBox="1">
            <a:spLocks noChangeArrowheads="1"/>
          </p:cNvSpPr>
          <p:nvPr/>
        </p:nvSpPr>
        <p:spPr bwMode="auto">
          <a:xfrm>
            <a:off x="681038" y="2817813"/>
            <a:ext cx="37465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        当衍射屏与光源或接收屏的距离为有限远时的衍射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5814" name="Text Box 38"/>
          <p:cNvSpPr txBox="1">
            <a:spLocks noChangeArrowheads="1"/>
          </p:cNvSpPr>
          <p:nvPr/>
        </p:nvSpPr>
        <p:spPr bwMode="auto">
          <a:xfrm>
            <a:off x="304800" y="4267200"/>
            <a:ext cx="2667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>
                <a:solidFill>
                  <a:srgbClr val="99FF33"/>
                </a:solidFill>
                <a:latin typeface="方正书宋简体"/>
              </a:rPr>
              <a:t>2  </a:t>
            </a:r>
            <a:r>
              <a:rPr lang="zh-CN" altLang="en-US">
                <a:solidFill>
                  <a:srgbClr val="99FF33"/>
                </a:solidFill>
                <a:latin typeface="方正书宋简体"/>
              </a:rPr>
              <a:t>夫琅禾费衍射</a:t>
            </a:r>
            <a:endParaRPr lang="zh-CN" altLang="en-US">
              <a:solidFill>
                <a:srgbClr val="99FF33"/>
              </a:solidFill>
              <a:latin typeface="方正书宋简体"/>
            </a:endParaRPr>
          </a:p>
        </p:txBody>
      </p:sp>
      <p:sp>
        <p:nvSpPr>
          <p:cNvPr id="75815" name="Text Box 39"/>
          <p:cNvSpPr txBox="1">
            <a:spLocks noChangeArrowheads="1"/>
          </p:cNvSpPr>
          <p:nvPr/>
        </p:nvSpPr>
        <p:spPr bwMode="auto">
          <a:xfrm>
            <a:off x="2362200" y="2205038"/>
            <a:ext cx="2667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>
                <a:solidFill>
                  <a:schemeClr val="bg1"/>
                </a:solidFill>
                <a:ea typeface="仿宋_GB2312" panose="02010609030101010101" charset="-122"/>
                <a:cs typeface="仿宋_GB2312" panose="02010609030101010101" charset="-122"/>
              </a:rPr>
              <a:t>——</a:t>
            </a:r>
            <a:r>
              <a:rPr lang="en-US" altLang="zh-CN">
                <a:solidFill>
                  <a:schemeClr val="bg1"/>
                </a:solidFill>
                <a:latin typeface="方正书宋简体"/>
                <a:ea typeface="仿宋_GB2312" panose="02010609030101010101" charset="-122"/>
                <a:cs typeface="仿宋_GB2312" panose="02010609030101010101" charset="-122"/>
              </a:rPr>
              <a:t> </a:t>
            </a:r>
            <a:r>
              <a:rPr lang="zh-CN" altLang="en-US">
                <a:solidFill>
                  <a:schemeClr val="bg1"/>
                </a:solidFill>
                <a:latin typeface="方正书宋简体"/>
                <a:ea typeface="仿宋_GB2312" panose="02010609030101010101" charset="-122"/>
                <a:cs typeface="仿宋_GB2312" panose="02010609030101010101" charset="-122"/>
              </a:rPr>
              <a:t>近场衍射</a:t>
            </a:r>
            <a:endParaRPr lang="zh-CN" altLang="en-US">
              <a:solidFill>
                <a:schemeClr val="bg1"/>
              </a:solidFill>
              <a:latin typeface="方正书宋简体"/>
              <a:ea typeface="仿宋_GB2312" panose="02010609030101010101" charset="-122"/>
              <a:cs typeface="仿宋_GB2312" panose="02010609030101010101" charset="-122"/>
            </a:endParaRPr>
          </a:p>
        </p:txBody>
      </p:sp>
      <p:sp>
        <p:nvSpPr>
          <p:cNvPr id="75816" name="Line 40"/>
          <p:cNvSpPr>
            <a:spLocks noChangeShapeType="1"/>
          </p:cNvSpPr>
          <p:nvPr/>
        </p:nvSpPr>
        <p:spPr bwMode="auto">
          <a:xfrm>
            <a:off x="6705600" y="4038600"/>
            <a:ext cx="0" cy="609600"/>
          </a:xfrm>
          <a:prstGeom prst="line">
            <a:avLst/>
          </a:prstGeom>
          <a:noFill/>
          <a:ln w="7620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/>
          <a:lstStyle/>
          <a:p>
            <a:endParaRPr lang="zh-CN" altLang="en-US"/>
          </a:p>
        </p:txBody>
      </p:sp>
      <p:sp>
        <p:nvSpPr>
          <p:cNvPr id="75817" name="Line 41"/>
          <p:cNvSpPr>
            <a:spLocks noChangeShapeType="1"/>
          </p:cNvSpPr>
          <p:nvPr/>
        </p:nvSpPr>
        <p:spPr bwMode="auto">
          <a:xfrm>
            <a:off x="6705600" y="5562600"/>
            <a:ext cx="0" cy="609600"/>
          </a:xfrm>
          <a:prstGeom prst="line">
            <a:avLst/>
          </a:prstGeom>
          <a:noFill/>
          <a:ln w="76200">
            <a:solidFill>
              <a:schemeClr val="bg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0000" tIns="46800" rIns="90000" bIns="46800"/>
          <a:lstStyle/>
          <a:p>
            <a:endParaRPr lang="zh-CN" altLang="en-US"/>
          </a:p>
        </p:txBody>
      </p:sp>
      <p:grpSp>
        <p:nvGrpSpPr>
          <p:cNvPr id="4" name="Group 67"/>
          <p:cNvGrpSpPr/>
          <p:nvPr/>
        </p:nvGrpSpPr>
        <p:grpSpPr bwMode="auto">
          <a:xfrm>
            <a:off x="4953000" y="4419600"/>
            <a:ext cx="1752600" cy="1371600"/>
            <a:chOff x="3120" y="2784"/>
            <a:chExt cx="1104" cy="864"/>
          </a:xfrm>
        </p:grpSpPr>
        <p:sp>
          <p:nvSpPr>
            <p:cNvPr id="21546" name="Line 42"/>
            <p:cNvSpPr>
              <a:spLocks noChangeShapeType="1"/>
            </p:cNvSpPr>
            <p:nvPr/>
          </p:nvSpPr>
          <p:spPr bwMode="auto">
            <a:xfrm>
              <a:off x="3120" y="3216"/>
              <a:ext cx="1104" cy="0"/>
            </a:xfrm>
            <a:prstGeom prst="line">
              <a:avLst/>
            </a:prstGeom>
            <a:noFill/>
            <a:ln w="19050">
              <a:solidFill>
                <a:srgbClr val="FF99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47" name="Line 43"/>
            <p:cNvSpPr>
              <a:spLocks noChangeShapeType="1"/>
            </p:cNvSpPr>
            <p:nvPr/>
          </p:nvSpPr>
          <p:spPr bwMode="auto">
            <a:xfrm>
              <a:off x="3120" y="3360"/>
              <a:ext cx="1104" cy="0"/>
            </a:xfrm>
            <a:prstGeom prst="line">
              <a:avLst/>
            </a:prstGeom>
            <a:noFill/>
            <a:ln w="19050">
              <a:solidFill>
                <a:srgbClr val="FF99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48" name="Line 44"/>
            <p:cNvSpPr>
              <a:spLocks noChangeShapeType="1"/>
            </p:cNvSpPr>
            <p:nvPr/>
          </p:nvSpPr>
          <p:spPr bwMode="auto">
            <a:xfrm>
              <a:off x="3120" y="3504"/>
              <a:ext cx="1104" cy="0"/>
            </a:xfrm>
            <a:prstGeom prst="line">
              <a:avLst/>
            </a:prstGeom>
            <a:noFill/>
            <a:ln w="19050">
              <a:solidFill>
                <a:srgbClr val="FF99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49" name="Line 45"/>
            <p:cNvSpPr>
              <a:spLocks noChangeShapeType="1"/>
            </p:cNvSpPr>
            <p:nvPr/>
          </p:nvSpPr>
          <p:spPr bwMode="auto">
            <a:xfrm>
              <a:off x="3120" y="3072"/>
              <a:ext cx="1104" cy="0"/>
            </a:xfrm>
            <a:prstGeom prst="line">
              <a:avLst/>
            </a:prstGeom>
            <a:noFill/>
            <a:ln w="19050">
              <a:solidFill>
                <a:srgbClr val="FF99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50" name="Line 46"/>
            <p:cNvSpPr>
              <a:spLocks noChangeShapeType="1"/>
            </p:cNvSpPr>
            <p:nvPr/>
          </p:nvSpPr>
          <p:spPr bwMode="auto">
            <a:xfrm>
              <a:off x="3120" y="3648"/>
              <a:ext cx="1104" cy="0"/>
            </a:xfrm>
            <a:prstGeom prst="line">
              <a:avLst/>
            </a:prstGeom>
            <a:noFill/>
            <a:ln w="19050">
              <a:solidFill>
                <a:srgbClr val="FF99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51" name="Line 47"/>
            <p:cNvSpPr>
              <a:spLocks noChangeShapeType="1"/>
            </p:cNvSpPr>
            <p:nvPr/>
          </p:nvSpPr>
          <p:spPr bwMode="auto">
            <a:xfrm>
              <a:off x="3120" y="2928"/>
              <a:ext cx="1104" cy="0"/>
            </a:xfrm>
            <a:prstGeom prst="line">
              <a:avLst/>
            </a:prstGeom>
            <a:noFill/>
            <a:ln w="19050">
              <a:solidFill>
                <a:srgbClr val="FF99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52" name="Line 48"/>
            <p:cNvSpPr>
              <a:spLocks noChangeShapeType="1"/>
            </p:cNvSpPr>
            <p:nvPr/>
          </p:nvSpPr>
          <p:spPr bwMode="auto">
            <a:xfrm>
              <a:off x="3120" y="2784"/>
              <a:ext cx="1104" cy="0"/>
            </a:xfrm>
            <a:prstGeom prst="line">
              <a:avLst/>
            </a:prstGeom>
            <a:noFill/>
            <a:ln w="19050">
              <a:solidFill>
                <a:srgbClr val="FF9900"/>
              </a:solidFill>
              <a:rou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</p:grpSp>
      <p:grpSp>
        <p:nvGrpSpPr>
          <p:cNvPr id="5" name="Group 68"/>
          <p:cNvGrpSpPr/>
          <p:nvPr/>
        </p:nvGrpSpPr>
        <p:grpSpPr bwMode="auto">
          <a:xfrm>
            <a:off x="6705600" y="4191000"/>
            <a:ext cx="1914525" cy="1371600"/>
            <a:chOff x="4224" y="2640"/>
            <a:chExt cx="1206" cy="864"/>
          </a:xfrm>
        </p:grpSpPr>
        <p:sp>
          <p:nvSpPr>
            <p:cNvPr id="21541" name="Line 49"/>
            <p:cNvSpPr>
              <a:spLocks noChangeShapeType="1"/>
            </p:cNvSpPr>
            <p:nvPr/>
          </p:nvSpPr>
          <p:spPr bwMode="auto">
            <a:xfrm flipV="1">
              <a:off x="4224" y="2640"/>
              <a:ext cx="1200" cy="288"/>
            </a:xfrm>
            <a:prstGeom prst="line">
              <a:avLst/>
            </a:prstGeom>
            <a:noFill/>
            <a:ln w="19050">
              <a:solidFill>
                <a:srgbClr val="66FF33"/>
              </a:solidFill>
              <a:prstDash val="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42" name="Line 50"/>
            <p:cNvSpPr>
              <a:spLocks noChangeShapeType="1"/>
            </p:cNvSpPr>
            <p:nvPr/>
          </p:nvSpPr>
          <p:spPr bwMode="auto">
            <a:xfrm flipV="1">
              <a:off x="4224" y="2784"/>
              <a:ext cx="1200" cy="288"/>
            </a:xfrm>
            <a:prstGeom prst="line">
              <a:avLst/>
            </a:prstGeom>
            <a:noFill/>
            <a:ln w="19050">
              <a:solidFill>
                <a:srgbClr val="66FF33"/>
              </a:solidFill>
              <a:prstDash val="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43" name="Line 51"/>
            <p:cNvSpPr>
              <a:spLocks noChangeShapeType="1"/>
            </p:cNvSpPr>
            <p:nvPr/>
          </p:nvSpPr>
          <p:spPr bwMode="auto">
            <a:xfrm flipV="1">
              <a:off x="4224" y="2922"/>
              <a:ext cx="1200" cy="288"/>
            </a:xfrm>
            <a:prstGeom prst="line">
              <a:avLst/>
            </a:prstGeom>
            <a:noFill/>
            <a:ln w="19050">
              <a:solidFill>
                <a:srgbClr val="66FF33"/>
              </a:solidFill>
              <a:prstDash val="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44" name="Line 52"/>
            <p:cNvSpPr>
              <a:spLocks noChangeShapeType="1"/>
            </p:cNvSpPr>
            <p:nvPr/>
          </p:nvSpPr>
          <p:spPr bwMode="auto">
            <a:xfrm flipV="1">
              <a:off x="4230" y="3072"/>
              <a:ext cx="1200" cy="288"/>
            </a:xfrm>
            <a:prstGeom prst="line">
              <a:avLst/>
            </a:prstGeom>
            <a:noFill/>
            <a:ln w="19050">
              <a:solidFill>
                <a:srgbClr val="66FF33"/>
              </a:solidFill>
              <a:prstDash val="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  <p:sp>
          <p:nvSpPr>
            <p:cNvPr id="21545" name="Line 53"/>
            <p:cNvSpPr>
              <a:spLocks noChangeShapeType="1"/>
            </p:cNvSpPr>
            <p:nvPr/>
          </p:nvSpPr>
          <p:spPr bwMode="auto">
            <a:xfrm flipV="1">
              <a:off x="4230" y="3216"/>
              <a:ext cx="1200" cy="288"/>
            </a:xfrm>
            <a:prstGeom prst="line">
              <a:avLst/>
            </a:prstGeom>
            <a:noFill/>
            <a:ln w="19050">
              <a:solidFill>
                <a:srgbClr val="66FF33"/>
              </a:solidFill>
              <a:prstDash val="dash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90000" tIns="46800" rIns="90000" bIns="46800"/>
            <a:lstStyle/>
            <a:p>
              <a:endParaRPr lang="zh-CN" altLang="en-US"/>
            </a:p>
          </p:txBody>
        </p:sp>
      </p:grpSp>
      <p:graphicFrame>
        <p:nvGraphicFramePr>
          <p:cNvPr id="75830" name="Object 9"/>
          <p:cNvGraphicFramePr>
            <a:graphicFrameLocks noChangeAspect="1"/>
          </p:cNvGraphicFramePr>
          <p:nvPr/>
        </p:nvGraphicFramePr>
        <p:xfrm>
          <a:off x="8610600" y="4267200"/>
          <a:ext cx="363538" cy="42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761" name="公式" r:id="rId15" imgW="133985" imgH="167005" progId="Equation.3">
                  <p:embed/>
                </p:oleObj>
              </mc:Choice>
              <mc:Fallback>
                <p:oleObj name="公式" r:id="rId15" imgW="133985" imgH="167005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10600" y="4267200"/>
                        <a:ext cx="363538" cy="4238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831" name="Object 10"/>
          <p:cNvGraphicFramePr>
            <a:graphicFrameLocks noChangeAspect="1"/>
          </p:cNvGraphicFramePr>
          <p:nvPr/>
        </p:nvGraphicFramePr>
        <p:xfrm>
          <a:off x="4191000" y="4953000"/>
          <a:ext cx="484188" cy="422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762" name="公式" r:id="rId17" imgW="189865" imgH="167005" progId="Equation.3">
                  <p:embed/>
                </p:oleObj>
              </mc:Choice>
              <mc:Fallback>
                <p:oleObj name="公式" r:id="rId17" imgW="189865" imgH="167005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91000" y="4953000"/>
                        <a:ext cx="484188" cy="422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832" name="Object 11"/>
          <p:cNvGraphicFramePr>
            <a:graphicFrameLocks noChangeAspect="1"/>
          </p:cNvGraphicFramePr>
          <p:nvPr/>
        </p:nvGraphicFramePr>
        <p:xfrm>
          <a:off x="6858000" y="5715000"/>
          <a:ext cx="393700" cy="392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763" name="公式" r:id="rId19" imgW="144780" imgH="144780" progId="Equation.3">
                  <p:embed/>
                </p:oleObj>
              </mc:Choice>
              <mc:Fallback>
                <p:oleObj name="公式" r:id="rId19" imgW="144780" imgH="14478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0" y="5715000"/>
                        <a:ext cx="393700" cy="392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5833" name="Object 12"/>
          <p:cNvGraphicFramePr>
            <a:graphicFrameLocks noChangeAspect="1"/>
          </p:cNvGraphicFramePr>
          <p:nvPr/>
        </p:nvGraphicFramePr>
        <p:xfrm>
          <a:off x="6172200" y="4876800"/>
          <a:ext cx="363538" cy="392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764" name="公式" r:id="rId21" imgW="133985" imgH="144780" progId="Equation.3">
                  <p:embed/>
                </p:oleObj>
              </mc:Choice>
              <mc:Fallback>
                <p:oleObj name="公式" r:id="rId21" imgW="133985" imgH="14478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72200" y="4876800"/>
                        <a:ext cx="363538" cy="392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5834" name="Text Box 58"/>
          <p:cNvSpPr txBox="1">
            <a:spLocks noChangeArrowheads="1"/>
          </p:cNvSpPr>
          <p:nvPr/>
        </p:nvSpPr>
        <p:spPr bwMode="auto">
          <a:xfrm>
            <a:off x="5219700" y="3810000"/>
            <a:ext cx="11049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66"/>
                </a:solidFill>
              </a:rPr>
              <a:t>无限远</a:t>
            </a:r>
            <a:endParaRPr lang="zh-CN" altLang="en-US">
              <a:solidFill>
                <a:srgbClr val="FFFF66"/>
              </a:solidFill>
            </a:endParaRPr>
          </a:p>
        </p:txBody>
      </p:sp>
      <p:sp>
        <p:nvSpPr>
          <p:cNvPr id="75835" name="Rectangle 59"/>
          <p:cNvSpPr>
            <a:spLocks noChangeArrowheads="1"/>
          </p:cNvSpPr>
          <p:nvPr/>
        </p:nvSpPr>
        <p:spPr bwMode="auto">
          <a:xfrm>
            <a:off x="7740650" y="5445125"/>
            <a:ext cx="11001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66"/>
                </a:solidFill>
              </a:rPr>
              <a:t>无限远</a:t>
            </a:r>
            <a:endParaRPr lang="zh-CN" altLang="en-US">
              <a:solidFill>
                <a:srgbClr val="FFFF66"/>
              </a:solidFill>
            </a:endParaRPr>
          </a:p>
        </p:txBody>
      </p:sp>
      <p:graphicFrame>
        <p:nvGraphicFramePr>
          <p:cNvPr id="75836" name="Object 13"/>
          <p:cNvGraphicFramePr>
            <a:graphicFrameLocks noChangeAspect="1"/>
          </p:cNvGraphicFramePr>
          <p:nvPr/>
        </p:nvGraphicFramePr>
        <p:xfrm>
          <a:off x="6781800" y="3962400"/>
          <a:ext cx="393700" cy="392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765" name="公式" r:id="rId23" imgW="144780" imgH="144780" progId="Equation.3">
                  <p:embed/>
                </p:oleObj>
              </mc:Choice>
              <mc:Fallback>
                <p:oleObj name="公式" r:id="rId23" imgW="144780" imgH="144780" progId="Equation.3">
                  <p:embed/>
                  <p:pic>
                    <p:nvPicPr>
                      <p:cNvPr id="0" name="Object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81800" y="3962400"/>
                        <a:ext cx="393700" cy="392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5837" name="Rectangle 61"/>
          <p:cNvSpPr>
            <a:spLocks noChangeArrowheads="1"/>
          </p:cNvSpPr>
          <p:nvPr/>
        </p:nvSpPr>
        <p:spPr bwMode="auto">
          <a:xfrm>
            <a:off x="304800" y="762000"/>
            <a:ext cx="3048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>
                <a:solidFill>
                  <a:srgbClr val="76FB4D"/>
                </a:solidFill>
                <a:latin typeface="宋体" panose="02010600030101010101" pitchFamily="2" charset="-122"/>
                <a:sym typeface="Symbol" panose="05050102010706020507" pitchFamily="18" charset="2"/>
              </a:rPr>
              <a:t> </a:t>
            </a:r>
            <a:r>
              <a:rPr lang="zh-CN" altLang="en-US">
                <a:solidFill>
                  <a:srgbClr val="4DEAFB"/>
                </a:solidFill>
                <a:latin typeface="宋体" panose="02010600030101010101" pitchFamily="2" charset="-122"/>
                <a:sym typeface="Symbol" panose="05050102010706020507" pitchFamily="18" charset="2"/>
              </a:rPr>
              <a:t>一般</a:t>
            </a:r>
            <a:r>
              <a:rPr lang="zh-CN" altLang="en-US">
                <a:solidFill>
                  <a:srgbClr val="4DEAFB"/>
                </a:solidFill>
                <a:latin typeface="宋体" panose="02010600030101010101" pitchFamily="2" charset="-122"/>
              </a:rPr>
              <a:t>衍射系统</a:t>
            </a:r>
            <a:endParaRPr lang="zh-CN" altLang="en-US">
              <a:solidFill>
                <a:srgbClr val="4DEAFB"/>
              </a:solidFill>
              <a:latin typeface="宋体" panose="02010600030101010101" pitchFamily="2" charset="-122"/>
            </a:endParaRPr>
          </a:p>
        </p:txBody>
      </p:sp>
      <p:sp>
        <p:nvSpPr>
          <p:cNvPr id="75838" name="Text Box 62"/>
          <p:cNvSpPr txBox="1">
            <a:spLocks noChangeArrowheads="1"/>
          </p:cNvSpPr>
          <p:nvPr/>
        </p:nvSpPr>
        <p:spPr bwMode="auto">
          <a:xfrm>
            <a:off x="685800" y="4800600"/>
            <a:ext cx="36703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        当衍射屏与光源或接收屏的距离为无限远时的衍射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5839" name="Rectangle 63"/>
          <p:cNvSpPr>
            <a:spLocks noChangeArrowheads="1"/>
          </p:cNvSpPr>
          <p:nvPr/>
        </p:nvSpPr>
        <p:spPr bwMode="auto">
          <a:xfrm>
            <a:off x="685800" y="1243013"/>
            <a:ext cx="36004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光源，衍射屏，接收屏</a:t>
            </a:r>
            <a:endParaRPr lang="zh-CN" altLang="en-US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66" name="矩形 65"/>
          <p:cNvSpPr>
            <a:spLocks noChangeArrowheads="1"/>
          </p:cNvSpPr>
          <p:nvPr/>
        </p:nvSpPr>
        <p:spPr bwMode="auto">
          <a:xfrm>
            <a:off x="785813" y="6000750"/>
            <a:ext cx="4572000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zh-CN" altLang="en-US">
                <a:solidFill>
                  <a:srgbClr val="66FFFF"/>
                </a:solidFill>
                <a:latin typeface="楷体_GB2312" pitchFamily="49" charset="-122"/>
                <a:ea typeface="楷体_GB2312" pitchFamily="49" charset="-122"/>
              </a:rPr>
              <a:t>是</a:t>
            </a:r>
            <a:r>
              <a:rPr lang="zh-CN" altLang="en-US" u="sng">
                <a:solidFill>
                  <a:srgbClr val="66FFFF"/>
                </a:solidFill>
                <a:latin typeface="楷体_GB2312" pitchFamily="49" charset="-122"/>
                <a:ea typeface="楷体_GB2312" pitchFamily="49" charset="-122"/>
              </a:rPr>
              <a:t>菲涅耳衍射</a:t>
            </a:r>
            <a:r>
              <a:rPr lang="zh-CN" altLang="en-US">
                <a:solidFill>
                  <a:srgbClr val="66FFFF"/>
                </a:solidFill>
                <a:latin typeface="楷体_GB2312" pitchFamily="49" charset="-122"/>
                <a:ea typeface="楷体_GB2312" pitchFamily="49" charset="-122"/>
              </a:rPr>
              <a:t>的</a:t>
            </a:r>
            <a:r>
              <a:rPr lang="zh-CN" altLang="en-US">
                <a:solidFill>
                  <a:srgbClr val="FFFF66"/>
                </a:solidFill>
                <a:latin typeface="楷体_GB2312" pitchFamily="49" charset="-122"/>
                <a:ea typeface="楷体_GB2312" pitchFamily="49" charset="-122"/>
              </a:rPr>
              <a:t>极限情形</a:t>
            </a:r>
            <a:endParaRPr lang="zh-CN" altLang="en-US" sz="2000">
              <a:latin typeface="宋体" panose="02010600030101010101" pitchFamily="2" charset="-122"/>
            </a:endParaRPr>
          </a:p>
        </p:txBody>
      </p:sp>
      <p:sp>
        <p:nvSpPr>
          <p:cNvPr id="21540" name="灯片编号占位符 1"/>
          <p:cNvSpPr txBox="1"/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E5A7B09-F18C-4857-97DC-E9398BEEECCC}" type="slidenum">
              <a:rPr lang="en-US" altLang="zh-CN" b="0">
                <a:solidFill>
                  <a:srgbClr val="FF00FF"/>
                </a:solidFill>
              </a:rPr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  <a:endParaRPr lang="en-US" altLang="zh-CN" b="0">
              <a:solidFill>
                <a:srgbClr val="FF00FF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5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58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5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75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5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75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75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75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75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75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000"/>
                                        <p:tgtEl>
                                          <p:spTgt spid="758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75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75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5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75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000"/>
                            </p:stCondLst>
                            <p:childTnLst>
                              <p:par>
                                <p:cTn id="6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758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500"/>
                            </p:stCondLst>
                            <p:childTnLst>
                              <p:par>
                                <p:cTn id="7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75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758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758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758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500"/>
                            </p:stCondLst>
                            <p:childTnLst>
                              <p:par>
                                <p:cTn id="9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758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8" dur="500"/>
                                        <p:tgtEl>
                                          <p:spTgt spid="75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75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06" dur="500"/>
                                        <p:tgtEl>
                                          <p:spTgt spid="758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500"/>
                            </p:stCondLst>
                            <p:childTnLst>
                              <p:par>
                                <p:cTn id="11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12" dur="500"/>
                                        <p:tgtEl>
                                          <p:spTgt spid="75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1500"/>
                            </p:stCondLst>
                            <p:childTnLst>
                              <p:par>
                                <p:cTn id="12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2" dur="300"/>
                                        <p:tgtEl>
                                          <p:spTgt spid="75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2400"/>
                            </p:stCondLst>
                            <p:childTnLst>
                              <p:par>
                                <p:cTn id="1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0" dur="500"/>
                                        <p:tgtEl>
                                          <p:spTgt spid="758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780" grpId="0" autoUpdateAnimBg="0"/>
      <p:bldP spid="75781" grpId="0" animBg="1"/>
      <p:bldP spid="75811" grpId="0" autoUpdateAnimBg="0"/>
      <p:bldP spid="75812" grpId="0" autoUpdateAnimBg="0"/>
      <p:bldP spid="75813" grpId="0" autoUpdateAnimBg="0"/>
      <p:bldP spid="75814" grpId="0" autoUpdateAnimBg="0"/>
      <p:bldP spid="75815" grpId="0" autoUpdateAnimBg="0"/>
      <p:bldP spid="75834" grpId="0" autoUpdateAnimBg="0"/>
      <p:bldP spid="75835" grpId="0" autoUpdateAnimBg="0"/>
      <p:bldP spid="75837" grpId="0" autoUpdateAnimBg="0"/>
      <p:bldP spid="75838" grpId="0" autoUpdateAnimBg="0"/>
      <p:bldP spid="75839" grpId="0" autoUpdateAnimBg="0"/>
      <p:bldP spid="66" grpId="0"/>
    </p:bldLst>
  </p:timing>
</p:sld>
</file>

<file path=ppt/tags/tag1.xml><?xml version="1.0" encoding="utf-8"?>
<p:tagLst xmlns:p="http://schemas.openxmlformats.org/presentationml/2006/main">
  <p:tag name="KSO_WPP_MARK_KEY" val="e0c4ca0c-f5d3-4680-a1fa-ffd44583a54c"/>
  <p:tag name="COMMONDATA" val="eyJoZGlkIjoiOGQzNzI3ODYxZGU5ZmExN2U4ZTQ2ZWZjMTViYzEzOTQifQ=="/>
</p:tagLst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1678</Words>
  <Application>WPS 演示</Application>
  <PresentationFormat>全屏显示(4:3)</PresentationFormat>
  <Paragraphs>305</Paragraphs>
  <Slides>17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119</vt:i4>
      </vt:variant>
      <vt:variant>
        <vt:lpstr>幻灯片标题</vt:lpstr>
      </vt:variant>
      <vt:variant>
        <vt:i4>17</vt:i4>
      </vt:variant>
    </vt:vector>
  </HeadingPairs>
  <TitlesOfParts>
    <vt:vector size="152" baseType="lpstr">
      <vt:lpstr>Arial</vt:lpstr>
      <vt:lpstr>宋体</vt:lpstr>
      <vt:lpstr>Wingdings</vt:lpstr>
      <vt:lpstr>Times New Roman</vt:lpstr>
      <vt:lpstr>楷体_GB2312</vt:lpstr>
      <vt:lpstr>华文仿宋</vt:lpstr>
      <vt:lpstr>华文中宋</vt:lpstr>
      <vt:lpstr>新宋体</vt:lpstr>
      <vt:lpstr>黑体</vt:lpstr>
      <vt:lpstr>方正书宋简体</vt:lpstr>
      <vt:lpstr>Symbol</vt:lpstr>
      <vt:lpstr>仿宋_GB2312</vt:lpstr>
      <vt:lpstr>隶书</vt:lpstr>
      <vt:lpstr>微软雅黑</vt:lpstr>
      <vt:lpstr>Arial Unicode MS</vt:lpstr>
      <vt:lpstr>默认设计模板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xian jiaotong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下册-大学物理</dc:title>
  <dc:creator>yzhang</dc:creator>
  <cp:lastModifiedBy>pc</cp:lastModifiedBy>
  <cp:revision>1331</cp:revision>
  <cp:lastPrinted>2022-10-17T01:57:00Z</cp:lastPrinted>
  <dcterms:created xsi:type="dcterms:W3CDTF">1998-11-21T01:35:00Z</dcterms:created>
  <dcterms:modified xsi:type="dcterms:W3CDTF">2023-01-30T01:22:59Z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21C26CE024FF4302A16BC2CAA1A1ED8D</vt:lpwstr>
  </property>
  <property fmtid="{D5CDD505-2E9C-101B-9397-08002B2CF9AE}" pid="3" name="KSOProductBuildVer">
    <vt:lpwstr>2052-11.1.0.13703</vt:lpwstr>
  </property>
</Properties>
</file>